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6"/>
  </p:notesMasterIdLst>
  <p:handoutMasterIdLst>
    <p:handoutMasterId r:id="rId17"/>
  </p:handoutMasterIdLst>
  <p:sldIdLst>
    <p:sldId id="372" r:id="rId2"/>
    <p:sldId id="371" r:id="rId3"/>
    <p:sldId id="376" r:id="rId4"/>
    <p:sldId id="377" r:id="rId5"/>
    <p:sldId id="378" r:id="rId6"/>
    <p:sldId id="381" r:id="rId7"/>
    <p:sldId id="382" r:id="rId8"/>
    <p:sldId id="383" r:id="rId9"/>
    <p:sldId id="384" r:id="rId10"/>
    <p:sldId id="379" r:id="rId11"/>
    <p:sldId id="394" r:id="rId12"/>
    <p:sldId id="386" r:id="rId13"/>
    <p:sldId id="391" r:id="rId14"/>
    <p:sldId id="370"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99"/>
    <a:srgbClr val="008080"/>
    <a:srgbClr val="FFCC66"/>
    <a:srgbClr val="FFCC00"/>
    <a:srgbClr val="669900"/>
    <a:srgbClr val="006699"/>
    <a:srgbClr val="808000"/>
    <a:srgbClr val="0066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72291" autoAdjust="0"/>
  </p:normalViewPr>
  <p:slideViewPr>
    <p:cSldViewPr>
      <p:cViewPr>
        <p:scale>
          <a:sx n="80" d="100"/>
          <a:sy n="80" d="100"/>
        </p:scale>
        <p:origin x="-105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285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E27C01-8505-4A53-A98E-BFABFE4CB79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SG"/>
        </a:p>
      </dgm:t>
    </dgm:pt>
    <dgm:pt modelId="{F4E81FE7-39A7-4969-A107-8C25078F5AE6}">
      <dgm:prSet phldrT="[Text]" custT="1"/>
      <dgm:spPr/>
      <dgm:t>
        <a:bodyPr/>
        <a:lstStyle/>
        <a:p>
          <a:r>
            <a:rPr lang="en-US" sz="2000" b="1" dirty="0" err="1" smtClean="0">
              <a:solidFill>
                <a:schemeClr val="bg1"/>
              </a:solidFill>
            </a:rPr>
            <a:t>Sulphur</a:t>
          </a:r>
          <a:endParaRPr lang="en-SG" sz="2000" b="1" dirty="0">
            <a:solidFill>
              <a:schemeClr val="bg1"/>
            </a:solidFill>
          </a:endParaRPr>
        </a:p>
      </dgm:t>
    </dgm:pt>
    <dgm:pt modelId="{51975F30-3C88-45A9-9B0F-52954C296F7E}" type="parTrans" cxnId="{658210BD-B7FD-4EB4-BDBF-451BBFCC4B1E}">
      <dgm:prSet/>
      <dgm:spPr/>
      <dgm:t>
        <a:bodyPr/>
        <a:lstStyle/>
        <a:p>
          <a:endParaRPr lang="en-SG"/>
        </a:p>
      </dgm:t>
    </dgm:pt>
    <dgm:pt modelId="{271CD2C2-D950-4233-A250-FB5AB7701BD0}" type="sibTrans" cxnId="{658210BD-B7FD-4EB4-BDBF-451BBFCC4B1E}">
      <dgm:prSet/>
      <dgm:spPr/>
      <dgm:t>
        <a:bodyPr/>
        <a:lstStyle/>
        <a:p>
          <a:endParaRPr lang="en-SG"/>
        </a:p>
      </dgm:t>
    </dgm:pt>
    <dgm:pt modelId="{5D30C25E-18EE-43CF-BEC6-41A84EEACC2C}">
      <dgm:prSet phldrT="[Text]" custT="1"/>
      <dgm:spPr/>
      <dgm:t>
        <a:bodyPr/>
        <a:lstStyle/>
        <a:p>
          <a:r>
            <a:rPr lang="en-US" sz="2000" b="1" dirty="0" smtClean="0">
              <a:solidFill>
                <a:schemeClr val="bg1"/>
              </a:solidFill>
            </a:rPr>
            <a:t>From 50 ppm to 10 ppm</a:t>
          </a:r>
          <a:endParaRPr lang="en-SG" sz="2000" b="1" dirty="0">
            <a:solidFill>
              <a:schemeClr val="bg1"/>
            </a:solidFill>
          </a:endParaRPr>
        </a:p>
      </dgm:t>
    </dgm:pt>
    <dgm:pt modelId="{A956657D-1C29-4662-9686-C98825809BF1}" type="parTrans" cxnId="{1E2BF2FA-F196-4AC9-AB51-18E670F1F682}">
      <dgm:prSet/>
      <dgm:spPr/>
      <dgm:t>
        <a:bodyPr/>
        <a:lstStyle/>
        <a:p>
          <a:endParaRPr lang="en-SG"/>
        </a:p>
      </dgm:t>
    </dgm:pt>
    <dgm:pt modelId="{59F8F090-8348-4D28-961F-86EEA27F9A06}" type="sibTrans" cxnId="{1E2BF2FA-F196-4AC9-AB51-18E670F1F682}">
      <dgm:prSet/>
      <dgm:spPr/>
      <dgm:t>
        <a:bodyPr/>
        <a:lstStyle/>
        <a:p>
          <a:endParaRPr lang="en-SG"/>
        </a:p>
      </dgm:t>
    </dgm:pt>
    <dgm:pt modelId="{EC3BB818-D050-47A9-84F5-96864C098DDD}">
      <dgm:prSet phldrT="[Text]" custT="1"/>
      <dgm:spPr/>
      <dgm:t>
        <a:bodyPr/>
        <a:lstStyle/>
        <a:p>
          <a:r>
            <a:rPr lang="en-US" sz="2000" b="1" dirty="0" err="1" smtClean="0">
              <a:solidFill>
                <a:schemeClr val="bg1"/>
              </a:solidFill>
            </a:rPr>
            <a:t>Vapour</a:t>
          </a:r>
          <a:r>
            <a:rPr lang="en-US" sz="2000" b="1" dirty="0" smtClean="0">
              <a:solidFill>
                <a:schemeClr val="bg1"/>
              </a:solidFill>
            </a:rPr>
            <a:t> pressure</a:t>
          </a:r>
          <a:endParaRPr lang="en-SG" sz="2000" b="1" dirty="0">
            <a:solidFill>
              <a:schemeClr val="bg1"/>
            </a:solidFill>
          </a:endParaRPr>
        </a:p>
      </dgm:t>
    </dgm:pt>
    <dgm:pt modelId="{57ECB70A-4EA3-4E0E-A86D-803E2B90CC09}" type="parTrans" cxnId="{73610929-CD8D-48B8-B403-5C3D2EE30BD2}">
      <dgm:prSet/>
      <dgm:spPr/>
      <dgm:t>
        <a:bodyPr/>
        <a:lstStyle/>
        <a:p>
          <a:endParaRPr lang="en-SG"/>
        </a:p>
      </dgm:t>
    </dgm:pt>
    <dgm:pt modelId="{100CCC13-BC2A-439C-810E-2ED09FEDCDC8}" type="sibTrans" cxnId="{73610929-CD8D-48B8-B403-5C3D2EE30BD2}">
      <dgm:prSet/>
      <dgm:spPr/>
      <dgm:t>
        <a:bodyPr/>
        <a:lstStyle/>
        <a:p>
          <a:endParaRPr lang="en-SG"/>
        </a:p>
      </dgm:t>
    </dgm:pt>
    <dgm:pt modelId="{D8C1E3A3-DC52-445D-BFE5-8FD9BA0EFB5B}">
      <dgm:prSet phldrT="[Text]" custT="1"/>
      <dgm:spPr/>
      <dgm:t>
        <a:bodyPr/>
        <a:lstStyle/>
        <a:p>
          <a:r>
            <a:rPr lang="en-SG" sz="2000" b="1" dirty="0" smtClean="0">
              <a:solidFill>
                <a:schemeClr val="bg1"/>
              </a:solidFill>
              <a:effectLst/>
              <a:latin typeface="+mn-lt"/>
              <a:ea typeface="+mn-ea"/>
              <a:cs typeface="Times New Roman" pitchFamily="18" charset="0"/>
            </a:rPr>
            <a:t>45-85 </a:t>
          </a:r>
          <a:r>
            <a:rPr lang="en-SG" sz="2000" b="1" dirty="0" err="1" smtClean="0">
              <a:solidFill>
                <a:schemeClr val="bg1"/>
              </a:solidFill>
              <a:effectLst/>
              <a:latin typeface="+mn-lt"/>
              <a:ea typeface="+mn-ea"/>
              <a:cs typeface="Times New Roman" pitchFamily="18" charset="0"/>
            </a:rPr>
            <a:t>kpa</a:t>
          </a:r>
          <a:r>
            <a:rPr lang="en-SG" sz="2000" b="1" dirty="0" smtClean="0">
              <a:solidFill>
                <a:schemeClr val="bg1"/>
              </a:solidFill>
              <a:effectLst/>
              <a:latin typeface="+mn-lt"/>
              <a:ea typeface="+mn-ea"/>
              <a:cs typeface="Times New Roman" pitchFamily="18" charset="0"/>
            </a:rPr>
            <a:t> for winter gasoline</a:t>
          </a:r>
          <a:endParaRPr lang="en-SG" sz="2000" b="1" dirty="0">
            <a:solidFill>
              <a:schemeClr val="bg1"/>
            </a:solidFill>
            <a:latin typeface="+mn-lt"/>
          </a:endParaRPr>
        </a:p>
      </dgm:t>
    </dgm:pt>
    <dgm:pt modelId="{197C688F-68CA-499C-808E-F1EBF9A0B608}" type="parTrans" cxnId="{98B7CB9C-9C85-4486-950A-5AEDE02BD2F5}">
      <dgm:prSet/>
      <dgm:spPr/>
      <dgm:t>
        <a:bodyPr/>
        <a:lstStyle/>
        <a:p>
          <a:endParaRPr lang="en-SG"/>
        </a:p>
      </dgm:t>
    </dgm:pt>
    <dgm:pt modelId="{432CCD6B-67B4-452E-A875-6D5E98AF0D38}" type="sibTrans" cxnId="{98B7CB9C-9C85-4486-950A-5AEDE02BD2F5}">
      <dgm:prSet/>
      <dgm:spPr/>
      <dgm:t>
        <a:bodyPr/>
        <a:lstStyle/>
        <a:p>
          <a:endParaRPr lang="en-SG"/>
        </a:p>
      </dgm:t>
    </dgm:pt>
    <dgm:pt modelId="{0565B70B-BF16-4A0F-A6C4-E49792FDAD8E}">
      <dgm:prSet phldrT="[Text]" custT="1"/>
      <dgm:spPr/>
      <dgm:t>
        <a:bodyPr/>
        <a:lstStyle/>
        <a:p>
          <a:r>
            <a:rPr lang="en-SG" sz="2000" b="1" dirty="0" smtClean="0">
              <a:solidFill>
                <a:schemeClr val="bg1"/>
              </a:solidFill>
              <a:effectLst/>
              <a:latin typeface="+mn-lt"/>
              <a:ea typeface="+mn-ea"/>
              <a:cs typeface="Times New Roman" pitchFamily="18" charset="0"/>
            </a:rPr>
            <a:t>40-65 </a:t>
          </a:r>
          <a:r>
            <a:rPr lang="en-SG" sz="2000" b="1" dirty="0" err="1" smtClean="0">
              <a:solidFill>
                <a:schemeClr val="bg1"/>
              </a:solidFill>
              <a:effectLst/>
              <a:latin typeface="+mn-lt"/>
              <a:ea typeface="+mn-ea"/>
              <a:cs typeface="Times New Roman" pitchFamily="18" charset="0"/>
            </a:rPr>
            <a:t>kpa</a:t>
          </a:r>
          <a:r>
            <a:rPr lang="en-SG" sz="2000" b="1" dirty="0" smtClean="0">
              <a:solidFill>
                <a:schemeClr val="bg1"/>
              </a:solidFill>
              <a:effectLst/>
              <a:latin typeface="+mn-lt"/>
              <a:ea typeface="+mn-ea"/>
              <a:cs typeface="Times New Roman" pitchFamily="18" charset="0"/>
            </a:rPr>
            <a:t> for summer gasoline</a:t>
          </a:r>
          <a:endParaRPr lang="en-SG" sz="2000" b="1" dirty="0">
            <a:solidFill>
              <a:schemeClr val="bg1"/>
            </a:solidFill>
            <a:latin typeface="+mn-lt"/>
          </a:endParaRPr>
        </a:p>
      </dgm:t>
    </dgm:pt>
    <dgm:pt modelId="{BCBEDF0D-9C3D-42E4-A4FF-E2289BEE5032}" type="parTrans" cxnId="{1BFA0589-801E-4A6D-BD49-D38DC1CA40B1}">
      <dgm:prSet/>
      <dgm:spPr/>
      <dgm:t>
        <a:bodyPr/>
        <a:lstStyle/>
        <a:p>
          <a:endParaRPr lang="en-SG"/>
        </a:p>
      </dgm:t>
    </dgm:pt>
    <dgm:pt modelId="{94AF8552-7B34-4E8A-96B7-A83330120B89}" type="sibTrans" cxnId="{1BFA0589-801E-4A6D-BD49-D38DC1CA40B1}">
      <dgm:prSet/>
      <dgm:spPr/>
      <dgm:t>
        <a:bodyPr/>
        <a:lstStyle/>
        <a:p>
          <a:endParaRPr lang="en-SG"/>
        </a:p>
      </dgm:t>
    </dgm:pt>
    <dgm:pt modelId="{267FE2CD-BA27-455A-85C0-DD25FF8F77F8}">
      <dgm:prSet phldrT="[Text]" custT="1"/>
      <dgm:spPr/>
      <dgm:t>
        <a:bodyPr/>
        <a:lstStyle/>
        <a:p>
          <a:r>
            <a:rPr lang="en-US" sz="2000" b="1" dirty="0" smtClean="0">
              <a:solidFill>
                <a:schemeClr val="bg1"/>
              </a:solidFill>
            </a:rPr>
            <a:t>Octane grades</a:t>
          </a:r>
          <a:endParaRPr lang="en-SG" sz="2000" b="1" dirty="0">
            <a:solidFill>
              <a:schemeClr val="bg1"/>
            </a:solidFill>
          </a:endParaRPr>
        </a:p>
      </dgm:t>
    </dgm:pt>
    <dgm:pt modelId="{C5195519-BCF5-41E9-942A-F9482FE012C8}" type="parTrans" cxnId="{1BCE4868-F53A-41A8-8C9E-7E9CE26317E0}">
      <dgm:prSet/>
      <dgm:spPr/>
      <dgm:t>
        <a:bodyPr/>
        <a:lstStyle/>
        <a:p>
          <a:endParaRPr lang="en-SG"/>
        </a:p>
      </dgm:t>
    </dgm:pt>
    <dgm:pt modelId="{3FD3963F-C4E8-4548-B654-1BF4B3FDCC02}" type="sibTrans" cxnId="{1BCE4868-F53A-41A8-8C9E-7E9CE26317E0}">
      <dgm:prSet/>
      <dgm:spPr/>
      <dgm:t>
        <a:bodyPr/>
        <a:lstStyle/>
        <a:p>
          <a:endParaRPr lang="en-SG"/>
        </a:p>
      </dgm:t>
    </dgm:pt>
    <dgm:pt modelId="{1AC82EB5-6C35-498D-A65B-D011FFA29889}">
      <dgm:prSet phldrT="[Text]" custT="1"/>
      <dgm:spPr/>
      <dgm:t>
        <a:bodyPr/>
        <a:lstStyle/>
        <a:p>
          <a:r>
            <a:rPr lang="en-SG" sz="2000" b="1" dirty="0" smtClean="0">
              <a:solidFill>
                <a:schemeClr val="bg1"/>
              </a:solidFill>
              <a:effectLst/>
              <a:latin typeface="+mn-lt"/>
              <a:ea typeface="+mn-ea"/>
              <a:cs typeface="Times New Roman" pitchFamily="18" charset="0"/>
            </a:rPr>
            <a:t>From 90, 93 and 97RON to 89, 92, 95 and 98RON </a:t>
          </a:r>
          <a:endParaRPr lang="en-SG" sz="2000" b="1" dirty="0">
            <a:solidFill>
              <a:schemeClr val="bg1"/>
            </a:solidFill>
            <a:latin typeface="+mn-lt"/>
          </a:endParaRPr>
        </a:p>
      </dgm:t>
    </dgm:pt>
    <dgm:pt modelId="{4E754D8A-5CF2-498D-B712-25AD492D2BE1}" type="parTrans" cxnId="{58C7C3AE-BD1E-4A7D-8F3B-FC6691991EC1}">
      <dgm:prSet/>
      <dgm:spPr/>
      <dgm:t>
        <a:bodyPr/>
        <a:lstStyle/>
        <a:p>
          <a:endParaRPr lang="en-SG"/>
        </a:p>
      </dgm:t>
    </dgm:pt>
    <dgm:pt modelId="{8AC2320A-E7F7-4450-9F3D-CF5927482675}" type="sibTrans" cxnId="{58C7C3AE-BD1E-4A7D-8F3B-FC6691991EC1}">
      <dgm:prSet/>
      <dgm:spPr/>
      <dgm:t>
        <a:bodyPr/>
        <a:lstStyle/>
        <a:p>
          <a:endParaRPr lang="en-SG"/>
        </a:p>
      </dgm:t>
    </dgm:pt>
    <dgm:pt modelId="{7B1FB1E4-9C5F-4BA1-BE06-59FF61CFB4D0}" type="pres">
      <dgm:prSet presAssocID="{92E27C01-8505-4A53-A98E-BFABFE4CB79F}" presName="Name0" presStyleCnt="0">
        <dgm:presLayoutVars>
          <dgm:dir/>
          <dgm:animLvl val="lvl"/>
          <dgm:resizeHandles val="exact"/>
        </dgm:presLayoutVars>
      </dgm:prSet>
      <dgm:spPr/>
      <dgm:t>
        <a:bodyPr/>
        <a:lstStyle/>
        <a:p>
          <a:endParaRPr lang="en-SG"/>
        </a:p>
      </dgm:t>
    </dgm:pt>
    <dgm:pt modelId="{1B5AF4A4-63C0-47C9-9A28-E65329DE481C}" type="pres">
      <dgm:prSet presAssocID="{F4E81FE7-39A7-4969-A107-8C25078F5AE6}" presName="composite" presStyleCnt="0"/>
      <dgm:spPr/>
    </dgm:pt>
    <dgm:pt modelId="{0F957FD6-9D0D-45D1-A068-03240639C5A5}" type="pres">
      <dgm:prSet presAssocID="{F4E81FE7-39A7-4969-A107-8C25078F5AE6}" presName="parTx" presStyleLbl="alignNode1" presStyleIdx="0" presStyleCnt="3">
        <dgm:presLayoutVars>
          <dgm:chMax val="0"/>
          <dgm:chPref val="0"/>
          <dgm:bulletEnabled val="1"/>
        </dgm:presLayoutVars>
      </dgm:prSet>
      <dgm:spPr/>
      <dgm:t>
        <a:bodyPr/>
        <a:lstStyle/>
        <a:p>
          <a:endParaRPr lang="en-SG"/>
        </a:p>
      </dgm:t>
    </dgm:pt>
    <dgm:pt modelId="{9D076910-7301-4F03-9DCA-3A8CF5BBBA61}" type="pres">
      <dgm:prSet presAssocID="{F4E81FE7-39A7-4969-A107-8C25078F5AE6}" presName="desTx" presStyleLbl="alignAccFollowNode1" presStyleIdx="0" presStyleCnt="3" custScaleY="100000">
        <dgm:presLayoutVars>
          <dgm:bulletEnabled val="1"/>
        </dgm:presLayoutVars>
      </dgm:prSet>
      <dgm:spPr/>
      <dgm:t>
        <a:bodyPr/>
        <a:lstStyle/>
        <a:p>
          <a:endParaRPr lang="en-SG"/>
        </a:p>
      </dgm:t>
    </dgm:pt>
    <dgm:pt modelId="{27F74CD6-A826-4F34-B766-B980334C188B}" type="pres">
      <dgm:prSet presAssocID="{271CD2C2-D950-4233-A250-FB5AB7701BD0}" presName="space" presStyleCnt="0"/>
      <dgm:spPr/>
    </dgm:pt>
    <dgm:pt modelId="{16D595FA-8B69-47A5-A999-B4D5359E8DC3}" type="pres">
      <dgm:prSet presAssocID="{EC3BB818-D050-47A9-84F5-96864C098DDD}" presName="composite" presStyleCnt="0"/>
      <dgm:spPr/>
    </dgm:pt>
    <dgm:pt modelId="{189FBEBC-F1A8-4E32-926A-8DB3256A51A0}" type="pres">
      <dgm:prSet presAssocID="{EC3BB818-D050-47A9-84F5-96864C098DDD}" presName="parTx" presStyleLbl="alignNode1" presStyleIdx="1" presStyleCnt="3">
        <dgm:presLayoutVars>
          <dgm:chMax val="0"/>
          <dgm:chPref val="0"/>
          <dgm:bulletEnabled val="1"/>
        </dgm:presLayoutVars>
      </dgm:prSet>
      <dgm:spPr/>
      <dgm:t>
        <a:bodyPr/>
        <a:lstStyle/>
        <a:p>
          <a:endParaRPr lang="en-SG"/>
        </a:p>
      </dgm:t>
    </dgm:pt>
    <dgm:pt modelId="{A2BB4D24-5EE1-4489-ADCD-FAB54293E19B}" type="pres">
      <dgm:prSet presAssocID="{EC3BB818-D050-47A9-84F5-96864C098DDD}" presName="desTx" presStyleLbl="alignAccFollowNode1" presStyleIdx="1" presStyleCnt="3">
        <dgm:presLayoutVars>
          <dgm:bulletEnabled val="1"/>
        </dgm:presLayoutVars>
      </dgm:prSet>
      <dgm:spPr/>
      <dgm:t>
        <a:bodyPr/>
        <a:lstStyle/>
        <a:p>
          <a:endParaRPr lang="en-SG"/>
        </a:p>
      </dgm:t>
    </dgm:pt>
    <dgm:pt modelId="{24051109-7522-4F6C-BC26-D1D73D7E4B83}" type="pres">
      <dgm:prSet presAssocID="{100CCC13-BC2A-439C-810E-2ED09FEDCDC8}" presName="space" presStyleCnt="0"/>
      <dgm:spPr/>
    </dgm:pt>
    <dgm:pt modelId="{60ECF1F0-040F-4B30-AAE2-CBFAD78683A3}" type="pres">
      <dgm:prSet presAssocID="{267FE2CD-BA27-455A-85C0-DD25FF8F77F8}" presName="composite" presStyleCnt="0"/>
      <dgm:spPr/>
    </dgm:pt>
    <dgm:pt modelId="{DBB5E39E-40DF-492A-8123-40D4D4FA8E06}" type="pres">
      <dgm:prSet presAssocID="{267FE2CD-BA27-455A-85C0-DD25FF8F77F8}" presName="parTx" presStyleLbl="alignNode1" presStyleIdx="2" presStyleCnt="3">
        <dgm:presLayoutVars>
          <dgm:chMax val="0"/>
          <dgm:chPref val="0"/>
          <dgm:bulletEnabled val="1"/>
        </dgm:presLayoutVars>
      </dgm:prSet>
      <dgm:spPr/>
      <dgm:t>
        <a:bodyPr/>
        <a:lstStyle/>
        <a:p>
          <a:endParaRPr lang="en-SG"/>
        </a:p>
      </dgm:t>
    </dgm:pt>
    <dgm:pt modelId="{FBF36DFE-0E3A-4D1B-A6FD-D0D3DDA46059}" type="pres">
      <dgm:prSet presAssocID="{267FE2CD-BA27-455A-85C0-DD25FF8F77F8}" presName="desTx" presStyleLbl="alignAccFollowNode1" presStyleIdx="2" presStyleCnt="3">
        <dgm:presLayoutVars>
          <dgm:bulletEnabled val="1"/>
        </dgm:presLayoutVars>
      </dgm:prSet>
      <dgm:spPr/>
      <dgm:t>
        <a:bodyPr/>
        <a:lstStyle/>
        <a:p>
          <a:endParaRPr lang="en-SG"/>
        </a:p>
      </dgm:t>
    </dgm:pt>
  </dgm:ptLst>
  <dgm:cxnLst>
    <dgm:cxn modelId="{58C7C3AE-BD1E-4A7D-8F3B-FC6691991EC1}" srcId="{267FE2CD-BA27-455A-85C0-DD25FF8F77F8}" destId="{1AC82EB5-6C35-498D-A65B-D011FFA29889}" srcOrd="0" destOrd="0" parTransId="{4E754D8A-5CF2-498D-B712-25AD492D2BE1}" sibTransId="{8AC2320A-E7F7-4450-9F3D-CF5927482675}"/>
    <dgm:cxn modelId="{119C4D67-FE30-46B8-ACFB-72DE2F9BFA33}" type="presOf" srcId="{0565B70B-BF16-4A0F-A6C4-E49792FDAD8E}" destId="{A2BB4D24-5EE1-4489-ADCD-FAB54293E19B}" srcOrd="0" destOrd="1" presId="urn:microsoft.com/office/officeart/2005/8/layout/hList1"/>
    <dgm:cxn modelId="{73610929-CD8D-48B8-B403-5C3D2EE30BD2}" srcId="{92E27C01-8505-4A53-A98E-BFABFE4CB79F}" destId="{EC3BB818-D050-47A9-84F5-96864C098DDD}" srcOrd="1" destOrd="0" parTransId="{57ECB70A-4EA3-4E0E-A86D-803E2B90CC09}" sibTransId="{100CCC13-BC2A-439C-810E-2ED09FEDCDC8}"/>
    <dgm:cxn modelId="{1BFA0589-801E-4A6D-BD49-D38DC1CA40B1}" srcId="{EC3BB818-D050-47A9-84F5-96864C098DDD}" destId="{0565B70B-BF16-4A0F-A6C4-E49792FDAD8E}" srcOrd="1" destOrd="0" parTransId="{BCBEDF0D-9C3D-42E4-A4FF-E2289BEE5032}" sibTransId="{94AF8552-7B34-4E8A-96B7-A83330120B89}"/>
    <dgm:cxn modelId="{1BCE4868-F53A-41A8-8C9E-7E9CE26317E0}" srcId="{92E27C01-8505-4A53-A98E-BFABFE4CB79F}" destId="{267FE2CD-BA27-455A-85C0-DD25FF8F77F8}" srcOrd="2" destOrd="0" parTransId="{C5195519-BCF5-41E9-942A-F9482FE012C8}" sibTransId="{3FD3963F-C4E8-4548-B654-1BF4B3FDCC02}"/>
    <dgm:cxn modelId="{847CF69F-DEE8-4961-89FC-D91F9E0CD468}" type="presOf" srcId="{267FE2CD-BA27-455A-85C0-DD25FF8F77F8}" destId="{DBB5E39E-40DF-492A-8123-40D4D4FA8E06}" srcOrd="0" destOrd="0" presId="urn:microsoft.com/office/officeart/2005/8/layout/hList1"/>
    <dgm:cxn modelId="{DE708A44-23A9-4C7D-BACA-D005A2C9B481}" type="presOf" srcId="{EC3BB818-D050-47A9-84F5-96864C098DDD}" destId="{189FBEBC-F1A8-4E32-926A-8DB3256A51A0}" srcOrd="0" destOrd="0" presId="urn:microsoft.com/office/officeart/2005/8/layout/hList1"/>
    <dgm:cxn modelId="{78046529-E477-452C-B47E-FBFC3B05CE72}" type="presOf" srcId="{D8C1E3A3-DC52-445D-BFE5-8FD9BA0EFB5B}" destId="{A2BB4D24-5EE1-4489-ADCD-FAB54293E19B}" srcOrd="0" destOrd="0" presId="urn:microsoft.com/office/officeart/2005/8/layout/hList1"/>
    <dgm:cxn modelId="{EC789DA2-D24E-454E-B8B5-9BB4D769BFDB}" type="presOf" srcId="{5D30C25E-18EE-43CF-BEC6-41A84EEACC2C}" destId="{9D076910-7301-4F03-9DCA-3A8CF5BBBA61}" srcOrd="0" destOrd="0" presId="urn:microsoft.com/office/officeart/2005/8/layout/hList1"/>
    <dgm:cxn modelId="{F9FA5425-6C49-499D-A40E-088647B17437}" type="presOf" srcId="{1AC82EB5-6C35-498D-A65B-D011FFA29889}" destId="{FBF36DFE-0E3A-4D1B-A6FD-D0D3DDA46059}" srcOrd="0" destOrd="0" presId="urn:microsoft.com/office/officeart/2005/8/layout/hList1"/>
    <dgm:cxn modelId="{BAE64335-7890-4AF3-A3F1-0647C76B7FB2}" type="presOf" srcId="{F4E81FE7-39A7-4969-A107-8C25078F5AE6}" destId="{0F957FD6-9D0D-45D1-A068-03240639C5A5}" srcOrd="0" destOrd="0" presId="urn:microsoft.com/office/officeart/2005/8/layout/hList1"/>
    <dgm:cxn modelId="{98B7CB9C-9C85-4486-950A-5AEDE02BD2F5}" srcId="{EC3BB818-D050-47A9-84F5-96864C098DDD}" destId="{D8C1E3A3-DC52-445D-BFE5-8FD9BA0EFB5B}" srcOrd="0" destOrd="0" parTransId="{197C688F-68CA-499C-808E-F1EBF9A0B608}" sibTransId="{432CCD6B-67B4-452E-A875-6D5E98AF0D38}"/>
    <dgm:cxn modelId="{9B7AF019-0453-4F8E-B537-6D808B0919CE}" type="presOf" srcId="{92E27C01-8505-4A53-A98E-BFABFE4CB79F}" destId="{7B1FB1E4-9C5F-4BA1-BE06-59FF61CFB4D0}" srcOrd="0" destOrd="0" presId="urn:microsoft.com/office/officeart/2005/8/layout/hList1"/>
    <dgm:cxn modelId="{658210BD-B7FD-4EB4-BDBF-451BBFCC4B1E}" srcId="{92E27C01-8505-4A53-A98E-BFABFE4CB79F}" destId="{F4E81FE7-39A7-4969-A107-8C25078F5AE6}" srcOrd="0" destOrd="0" parTransId="{51975F30-3C88-45A9-9B0F-52954C296F7E}" sibTransId="{271CD2C2-D950-4233-A250-FB5AB7701BD0}"/>
    <dgm:cxn modelId="{1E2BF2FA-F196-4AC9-AB51-18E670F1F682}" srcId="{F4E81FE7-39A7-4969-A107-8C25078F5AE6}" destId="{5D30C25E-18EE-43CF-BEC6-41A84EEACC2C}" srcOrd="0" destOrd="0" parTransId="{A956657D-1C29-4662-9686-C98825809BF1}" sibTransId="{59F8F090-8348-4D28-961F-86EEA27F9A06}"/>
    <dgm:cxn modelId="{8C191DCB-DC52-4F11-AAC7-79ABF265A558}" type="presParOf" srcId="{7B1FB1E4-9C5F-4BA1-BE06-59FF61CFB4D0}" destId="{1B5AF4A4-63C0-47C9-9A28-E65329DE481C}" srcOrd="0" destOrd="0" presId="urn:microsoft.com/office/officeart/2005/8/layout/hList1"/>
    <dgm:cxn modelId="{D63BDA14-B241-4EE3-AE93-3DBEFD66B232}" type="presParOf" srcId="{1B5AF4A4-63C0-47C9-9A28-E65329DE481C}" destId="{0F957FD6-9D0D-45D1-A068-03240639C5A5}" srcOrd="0" destOrd="0" presId="urn:microsoft.com/office/officeart/2005/8/layout/hList1"/>
    <dgm:cxn modelId="{0BA202C3-DBBD-4A2E-BDCA-A345445D8949}" type="presParOf" srcId="{1B5AF4A4-63C0-47C9-9A28-E65329DE481C}" destId="{9D076910-7301-4F03-9DCA-3A8CF5BBBA61}" srcOrd="1" destOrd="0" presId="urn:microsoft.com/office/officeart/2005/8/layout/hList1"/>
    <dgm:cxn modelId="{F1C3C3D7-F718-4297-B14F-36AE490917A8}" type="presParOf" srcId="{7B1FB1E4-9C5F-4BA1-BE06-59FF61CFB4D0}" destId="{27F74CD6-A826-4F34-B766-B980334C188B}" srcOrd="1" destOrd="0" presId="urn:microsoft.com/office/officeart/2005/8/layout/hList1"/>
    <dgm:cxn modelId="{87EB8D9D-F413-4EFD-A638-32C1FB9D08A8}" type="presParOf" srcId="{7B1FB1E4-9C5F-4BA1-BE06-59FF61CFB4D0}" destId="{16D595FA-8B69-47A5-A999-B4D5359E8DC3}" srcOrd="2" destOrd="0" presId="urn:microsoft.com/office/officeart/2005/8/layout/hList1"/>
    <dgm:cxn modelId="{B8F8CC7E-5533-40F1-A61A-E51E1E4077F4}" type="presParOf" srcId="{16D595FA-8B69-47A5-A999-B4D5359E8DC3}" destId="{189FBEBC-F1A8-4E32-926A-8DB3256A51A0}" srcOrd="0" destOrd="0" presId="urn:microsoft.com/office/officeart/2005/8/layout/hList1"/>
    <dgm:cxn modelId="{1FB69E58-9FD0-44CA-922B-8E7D809C0C53}" type="presParOf" srcId="{16D595FA-8B69-47A5-A999-B4D5359E8DC3}" destId="{A2BB4D24-5EE1-4489-ADCD-FAB54293E19B}" srcOrd="1" destOrd="0" presId="urn:microsoft.com/office/officeart/2005/8/layout/hList1"/>
    <dgm:cxn modelId="{637D6594-873A-4E7C-9837-496C69E6477B}" type="presParOf" srcId="{7B1FB1E4-9C5F-4BA1-BE06-59FF61CFB4D0}" destId="{24051109-7522-4F6C-BC26-D1D73D7E4B83}" srcOrd="3" destOrd="0" presId="urn:microsoft.com/office/officeart/2005/8/layout/hList1"/>
    <dgm:cxn modelId="{7E6C2457-D36B-46CF-8F67-2055E4665457}" type="presParOf" srcId="{7B1FB1E4-9C5F-4BA1-BE06-59FF61CFB4D0}" destId="{60ECF1F0-040F-4B30-AAE2-CBFAD78683A3}" srcOrd="4" destOrd="0" presId="urn:microsoft.com/office/officeart/2005/8/layout/hList1"/>
    <dgm:cxn modelId="{20A7D5F2-7E2B-403B-A539-7CAB9E59DCFA}" type="presParOf" srcId="{60ECF1F0-040F-4B30-AAE2-CBFAD78683A3}" destId="{DBB5E39E-40DF-492A-8123-40D4D4FA8E06}" srcOrd="0" destOrd="0" presId="urn:microsoft.com/office/officeart/2005/8/layout/hList1"/>
    <dgm:cxn modelId="{C5B17C44-D05A-44D4-BAA7-7CDF110E547F}" type="presParOf" srcId="{60ECF1F0-040F-4B30-AAE2-CBFAD78683A3}" destId="{FBF36DFE-0E3A-4D1B-A6FD-D0D3DDA460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57FD6-9D0D-45D1-A068-03240639C5A5}">
      <dsp:nvSpPr>
        <dsp:cNvPr id="0" name=""/>
        <dsp:cNvSpPr/>
      </dsp:nvSpPr>
      <dsp:spPr>
        <a:xfrm>
          <a:off x="2214" y="26459"/>
          <a:ext cx="2159198" cy="748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Sulphur</a:t>
          </a:r>
          <a:endParaRPr lang="en-SG" sz="2000" b="1" kern="1200" dirty="0">
            <a:solidFill>
              <a:schemeClr val="bg1"/>
            </a:solidFill>
          </a:endParaRPr>
        </a:p>
      </dsp:txBody>
      <dsp:txXfrm>
        <a:off x="2214" y="26459"/>
        <a:ext cx="2159198" cy="748800"/>
      </dsp:txXfrm>
    </dsp:sp>
    <dsp:sp modelId="{9D076910-7301-4F03-9DCA-3A8CF5BBBA61}">
      <dsp:nvSpPr>
        <dsp:cNvPr id="0" name=""/>
        <dsp:cNvSpPr/>
      </dsp:nvSpPr>
      <dsp:spPr>
        <a:xfrm>
          <a:off x="2214" y="775260"/>
          <a:ext cx="2159198" cy="171288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bg1"/>
              </a:solidFill>
            </a:rPr>
            <a:t>From 50 ppm to 10 ppm</a:t>
          </a:r>
          <a:endParaRPr lang="en-SG" sz="2000" b="1" kern="1200" dirty="0">
            <a:solidFill>
              <a:schemeClr val="bg1"/>
            </a:solidFill>
          </a:endParaRPr>
        </a:p>
      </dsp:txBody>
      <dsp:txXfrm>
        <a:off x="2214" y="775260"/>
        <a:ext cx="2159198" cy="1712880"/>
      </dsp:txXfrm>
    </dsp:sp>
    <dsp:sp modelId="{189FBEBC-F1A8-4E32-926A-8DB3256A51A0}">
      <dsp:nvSpPr>
        <dsp:cNvPr id="0" name=""/>
        <dsp:cNvSpPr/>
      </dsp:nvSpPr>
      <dsp:spPr>
        <a:xfrm>
          <a:off x="2463700" y="26459"/>
          <a:ext cx="2159198" cy="748800"/>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Vapour</a:t>
          </a:r>
          <a:r>
            <a:rPr lang="en-US" sz="2000" b="1" kern="1200" dirty="0" smtClean="0">
              <a:solidFill>
                <a:schemeClr val="bg1"/>
              </a:solidFill>
            </a:rPr>
            <a:t> pressure</a:t>
          </a:r>
          <a:endParaRPr lang="en-SG" sz="2000" b="1" kern="1200" dirty="0">
            <a:solidFill>
              <a:schemeClr val="bg1"/>
            </a:solidFill>
          </a:endParaRPr>
        </a:p>
      </dsp:txBody>
      <dsp:txXfrm>
        <a:off x="2463700" y="26459"/>
        <a:ext cx="2159198" cy="748800"/>
      </dsp:txXfrm>
    </dsp:sp>
    <dsp:sp modelId="{A2BB4D24-5EE1-4489-ADCD-FAB54293E19B}">
      <dsp:nvSpPr>
        <dsp:cNvPr id="0" name=""/>
        <dsp:cNvSpPr/>
      </dsp:nvSpPr>
      <dsp:spPr>
        <a:xfrm>
          <a:off x="2463700" y="775260"/>
          <a:ext cx="2159198" cy="1712880"/>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SG" sz="2000" b="1" kern="1200" dirty="0" smtClean="0">
              <a:solidFill>
                <a:schemeClr val="bg1"/>
              </a:solidFill>
              <a:effectLst/>
              <a:latin typeface="+mn-lt"/>
              <a:ea typeface="+mn-ea"/>
              <a:cs typeface="Times New Roman" pitchFamily="18" charset="0"/>
            </a:rPr>
            <a:t>45-85 </a:t>
          </a:r>
          <a:r>
            <a:rPr lang="en-SG" sz="2000" b="1" kern="1200" dirty="0" err="1" smtClean="0">
              <a:solidFill>
                <a:schemeClr val="bg1"/>
              </a:solidFill>
              <a:effectLst/>
              <a:latin typeface="+mn-lt"/>
              <a:ea typeface="+mn-ea"/>
              <a:cs typeface="Times New Roman" pitchFamily="18" charset="0"/>
            </a:rPr>
            <a:t>kpa</a:t>
          </a:r>
          <a:r>
            <a:rPr lang="en-SG" sz="2000" b="1" kern="1200" dirty="0" smtClean="0">
              <a:solidFill>
                <a:schemeClr val="bg1"/>
              </a:solidFill>
              <a:effectLst/>
              <a:latin typeface="+mn-lt"/>
              <a:ea typeface="+mn-ea"/>
              <a:cs typeface="Times New Roman" pitchFamily="18" charset="0"/>
            </a:rPr>
            <a:t> for winter gasoline</a:t>
          </a:r>
          <a:endParaRPr lang="en-SG" sz="2000" b="1" kern="1200" dirty="0">
            <a:solidFill>
              <a:schemeClr val="bg1"/>
            </a:solidFill>
            <a:latin typeface="+mn-lt"/>
          </a:endParaRPr>
        </a:p>
        <a:p>
          <a:pPr marL="228600" lvl="1" indent="-228600" algn="l" defTabSz="889000">
            <a:lnSpc>
              <a:spcPct val="90000"/>
            </a:lnSpc>
            <a:spcBef>
              <a:spcPct val="0"/>
            </a:spcBef>
            <a:spcAft>
              <a:spcPct val="15000"/>
            </a:spcAft>
            <a:buChar char="••"/>
          </a:pPr>
          <a:r>
            <a:rPr lang="en-SG" sz="2000" b="1" kern="1200" dirty="0" smtClean="0">
              <a:solidFill>
                <a:schemeClr val="bg1"/>
              </a:solidFill>
              <a:effectLst/>
              <a:latin typeface="+mn-lt"/>
              <a:ea typeface="+mn-ea"/>
              <a:cs typeface="Times New Roman" pitchFamily="18" charset="0"/>
            </a:rPr>
            <a:t>40-65 </a:t>
          </a:r>
          <a:r>
            <a:rPr lang="en-SG" sz="2000" b="1" kern="1200" dirty="0" err="1" smtClean="0">
              <a:solidFill>
                <a:schemeClr val="bg1"/>
              </a:solidFill>
              <a:effectLst/>
              <a:latin typeface="+mn-lt"/>
              <a:ea typeface="+mn-ea"/>
              <a:cs typeface="Times New Roman" pitchFamily="18" charset="0"/>
            </a:rPr>
            <a:t>kpa</a:t>
          </a:r>
          <a:r>
            <a:rPr lang="en-SG" sz="2000" b="1" kern="1200" dirty="0" smtClean="0">
              <a:solidFill>
                <a:schemeClr val="bg1"/>
              </a:solidFill>
              <a:effectLst/>
              <a:latin typeface="+mn-lt"/>
              <a:ea typeface="+mn-ea"/>
              <a:cs typeface="Times New Roman" pitchFamily="18" charset="0"/>
            </a:rPr>
            <a:t> for summer gasoline</a:t>
          </a:r>
          <a:endParaRPr lang="en-SG" sz="2000" b="1" kern="1200" dirty="0">
            <a:solidFill>
              <a:schemeClr val="bg1"/>
            </a:solidFill>
            <a:latin typeface="+mn-lt"/>
          </a:endParaRPr>
        </a:p>
      </dsp:txBody>
      <dsp:txXfrm>
        <a:off x="2463700" y="775260"/>
        <a:ext cx="2159198" cy="1712880"/>
      </dsp:txXfrm>
    </dsp:sp>
    <dsp:sp modelId="{DBB5E39E-40DF-492A-8123-40D4D4FA8E06}">
      <dsp:nvSpPr>
        <dsp:cNvPr id="0" name=""/>
        <dsp:cNvSpPr/>
      </dsp:nvSpPr>
      <dsp:spPr>
        <a:xfrm>
          <a:off x="4925186" y="26459"/>
          <a:ext cx="2159198" cy="7488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Octane grades</a:t>
          </a:r>
          <a:endParaRPr lang="en-SG" sz="2000" b="1" kern="1200" dirty="0">
            <a:solidFill>
              <a:schemeClr val="bg1"/>
            </a:solidFill>
          </a:endParaRPr>
        </a:p>
      </dsp:txBody>
      <dsp:txXfrm>
        <a:off x="4925186" y="26459"/>
        <a:ext cx="2159198" cy="748800"/>
      </dsp:txXfrm>
    </dsp:sp>
    <dsp:sp modelId="{FBF36DFE-0E3A-4D1B-A6FD-D0D3DDA46059}">
      <dsp:nvSpPr>
        <dsp:cNvPr id="0" name=""/>
        <dsp:cNvSpPr/>
      </dsp:nvSpPr>
      <dsp:spPr>
        <a:xfrm>
          <a:off x="4925186" y="775260"/>
          <a:ext cx="2159198" cy="171288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SG" sz="2000" b="1" kern="1200" dirty="0" smtClean="0">
              <a:solidFill>
                <a:schemeClr val="bg1"/>
              </a:solidFill>
              <a:effectLst/>
              <a:latin typeface="+mn-lt"/>
              <a:ea typeface="+mn-ea"/>
              <a:cs typeface="Times New Roman" pitchFamily="18" charset="0"/>
            </a:rPr>
            <a:t>From 90, 93 and 97RON to 89, 92, 95 and 98RON </a:t>
          </a:r>
          <a:endParaRPr lang="en-SG" sz="2000" b="1" kern="1200" dirty="0">
            <a:solidFill>
              <a:schemeClr val="bg1"/>
            </a:solidFill>
            <a:latin typeface="+mn-lt"/>
          </a:endParaRPr>
        </a:p>
      </dsp:txBody>
      <dsp:txXfrm>
        <a:off x="4925186" y="775260"/>
        <a:ext cx="2159198" cy="1712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266"/>
          </a:xfrm>
          <a:prstGeom prst="rect">
            <a:avLst/>
          </a:prstGeom>
        </p:spPr>
        <p:txBody>
          <a:bodyPr vert="horz" lIns="94839" tIns="47419" rIns="94839" bIns="4741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159" y="0"/>
            <a:ext cx="3038604" cy="465266"/>
          </a:xfrm>
          <a:prstGeom prst="rect">
            <a:avLst/>
          </a:prstGeom>
        </p:spPr>
        <p:txBody>
          <a:bodyPr vert="horz" lIns="94839" tIns="47419" rIns="94839" bIns="47419" rtlCol="0"/>
          <a:lstStyle>
            <a:lvl1pPr algn="r">
              <a:defRPr sz="1200">
                <a:latin typeface="Arial" charset="0"/>
                <a:cs typeface="Arial" charset="0"/>
              </a:defRPr>
            </a:lvl1pPr>
          </a:lstStyle>
          <a:p>
            <a:pPr>
              <a:defRPr/>
            </a:pPr>
            <a:fld id="{44FA6598-0B76-42E7-80F1-E1F8F91B8CCE}" type="datetimeFigureOut">
              <a:rPr lang="en-US"/>
              <a:pPr>
                <a:defRPr/>
              </a:pPr>
              <a:t>11/24/2014</a:t>
            </a:fld>
            <a:endParaRPr lang="en-US"/>
          </a:p>
        </p:txBody>
      </p:sp>
      <p:sp>
        <p:nvSpPr>
          <p:cNvPr id="4" name="Footer Placeholder 3"/>
          <p:cNvSpPr>
            <a:spLocks noGrp="1"/>
          </p:cNvSpPr>
          <p:nvPr>
            <p:ph type="ftr" sz="quarter" idx="2"/>
          </p:nvPr>
        </p:nvSpPr>
        <p:spPr>
          <a:xfrm>
            <a:off x="0" y="8829648"/>
            <a:ext cx="3038604" cy="465266"/>
          </a:xfrm>
          <a:prstGeom prst="rect">
            <a:avLst/>
          </a:prstGeom>
        </p:spPr>
        <p:txBody>
          <a:bodyPr vert="horz" lIns="94839" tIns="47419" rIns="94839" bIns="4741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159" y="8829648"/>
            <a:ext cx="3038604" cy="465266"/>
          </a:xfrm>
          <a:prstGeom prst="rect">
            <a:avLst/>
          </a:prstGeom>
        </p:spPr>
        <p:txBody>
          <a:bodyPr vert="horz" lIns="94839" tIns="47419" rIns="94839" bIns="47419" rtlCol="0" anchor="b"/>
          <a:lstStyle>
            <a:lvl1pPr algn="r">
              <a:defRPr sz="1200">
                <a:latin typeface="Arial" charset="0"/>
                <a:cs typeface="Arial" charset="0"/>
              </a:defRPr>
            </a:lvl1pPr>
          </a:lstStyle>
          <a:p>
            <a:pPr>
              <a:defRPr/>
            </a:pPr>
            <a:fld id="{01CEBAF1-5B0B-4742-85E3-9A3AC7DD700C}" type="slidenum">
              <a:rPr lang="en-US"/>
              <a:pPr>
                <a:defRPr/>
              </a:pPr>
              <a:t>‹#›</a:t>
            </a:fld>
            <a:endParaRPr lang="en-US"/>
          </a:p>
        </p:txBody>
      </p:sp>
    </p:spTree>
    <p:extLst>
      <p:ext uri="{BB962C8B-B14F-4D97-AF65-F5344CB8AC3E}">
        <p14:creationId xmlns:p14="http://schemas.microsoft.com/office/powerpoint/2010/main" val="2719299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604" cy="465266"/>
          </a:xfrm>
          <a:prstGeom prst="rect">
            <a:avLst/>
          </a:prstGeom>
          <a:noFill/>
          <a:ln w="9525">
            <a:noFill/>
            <a:miter lim="800000"/>
            <a:headEnd/>
            <a:tailEnd/>
          </a:ln>
        </p:spPr>
        <p:txBody>
          <a:bodyPr vert="horz" wrap="square" lIns="94831" tIns="47416" rIns="94831" bIns="47416"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12291" name="Rectangle 3"/>
          <p:cNvSpPr>
            <a:spLocks noGrp="1" noChangeArrowheads="1"/>
          </p:cNvSpPr>
          <p:nvPr>
            <p:ph type="dt" idx="1"/>
          </p:nvPr>
        </p:nvSpPr>
        <p:spPr bwMode="auto">
          <a:xfrm>
            <a:off x="3970159" y="0"/>
            <a:ext cx="3038604" cy="465266"/>
          </a:xfrm>
          <a:prstGeom prst="rect">
            <a:avLst/>
          </a:prstGeom>
          <a:noFill/>
          <a:ln w="9525">
            <a:noFill/>
            <a:miter lim="800000"/>
            <a:headEnd/>
            <a:tailEnd/>
          </a:ln>
        </p:spPr>
        <p:txBody>
          <a:bodyPr vert="horz" wrap="square" lIns="94831" tIns="47416" rIns="94831" bIns="47416" numCol="1" anchor="t" anchorCtr="0" compatLnSpc="1">
            <a:prstTxWarp prst="textNoShape">
              <a:avLst/>
            </a:prstTxWarp>
          </a:bodyPr>
          <a:lstStyle>
            <a:lvl1pPr algn="r">
              <a:defRPr sz="1200">
                <a:latin typeface="Arial" pitchFamily="34" charset="0"/>
                <a:cs typeface="Arial" pitchFamily="34" charset="0"/>
              </a:defRPr>
            </a:lvl1pPr>
          </a:lstStyle>
          <a:p>
            <a:pPr>
              <a:defRPr/>
            </a:pPr>
            <a:fld id="{AECC7792-E9BF-4B65-9C71-FF6BF6C5E7D5}" type="datetimeFigureOut">
              <a:rPr lang="en-GB"/>
              <a:pPr>
                <a:defRPr/>
              </a:pPr>
              <a:t>24/11/2014</a:t>
            </a:fld>
            <a:endParaRPr lang="en-GB"/>
          </a:p>
        </p:txBody>
      </p:sp>
      <p:sp>
        <p:nvSpPr>
          <p:cNvPr id="24580" name="Rectangle 4"/>
          <p:cNvSpPr>
            <a:spLocks noGrp="1" noRot="1" noChangeAspect="1" noChangeArrowheads="1" noTextEdit="1"/>
          </p:cNvSpPr>
          <p:nvPr>
            <p:ph type="sldImg" idx="2"/>
          </p:nvPr>
        </p:nvSpPr>
        <p:spPr bwMode="auto">
          <a:xfrm>
            <a:off x="1179513" y="695325"/>
            <a:ext cx="4651375"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99077" y="4416312"/>
            <a:ext cx="5612249" cy="4184420"/>
          </a:xfrm>
          <a:prstGeom prst="rect">
            <a:avLst/>
          </a:prstGeom>
          <a:noFill/>
          <a:ln w="9525">
            <a:noFill/>
            <a:miter lim="800000"/>
            <a:headEnd/>
            <a:tailEnd/>
          </a:ln>
        </p:spPr>
        <p:txBody>
          <a:bodyPr vert="horz" wrap="square" lIns="94831" tIns="47416" rIns="94831" bIns="47416"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2294" name="Rectangle 6"/>
          <p:cNvSpPr>
            <a:spLocks noGrp="1" noChangeArrowheads="1"/>
          </p:cNvSpPr>
          <p:nvPr>
            <p:ph type="ftr" sz="quarter" idx="4"/>
          </p:nvPr>
        </p:nvSpPr>
        <p:spPr bwMode="auto">
          <a:xfrm>
            <a:off x="0" y="8829648"/>
            <a:ext cx="3038604" cy="465266"/>
          </a:xfrm>
          <a:prstGeom prst="rect">
            <a:avLst/>
          </a:prstGeom>
          <a:noFill/>
          <a:ln w="9525">
            <a:noFill/>
            <a:miter lim="800000"/>
            <a:headEnd/>
            <a:tailEnd/>
          </a:ln>
        </p:spPr>
        <p:txBody>
          <a:bodyPr vert="horz" wrap="square" lIns="94831" tIns="47416" rIns="94831" bIns="47416"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12295" name="Rectangle 7"/>
          <p:cNvSpPr>
            <a:spLocks noGrp="1" noChangeArrowheads="1"/>
          </p:cNvSpPr>
          <p:nvPr>
            <p:ph type="sldNum" sz="quarter" idx="5"/>
          </p:nvPr>
        </p:nvSpPr>
        <p:spPr bwMode="auto">
          <a:xfrm>
            <a:off x="3970159" y="8829648"/>
            <a:ext cx="3038604" cy="465266"/>
          </a:xfrm>
          <a:prstGeom prst="rect">
            <a:avLst/>
          </a:prstGeom>
          <a:noFill/>
          <a:ln w="9525">
            <a:noFill/>
            <a:miter lim="800000"/>
            <a:headEnd/>
            <a:tailEnd/>
          </a:ln>
        </p:spPr>
        <p:txBody>
          <a:bodyPr vert="horz" wrap="square" lIns="94831" tIns="47416" rIns="94831" bIns="47416" numCol="1" anchor="b" anchorCtr="0" compatLnSpc="1">
            <a:prstTxWarp prst="textNoShape">
              <a:avLst/>
            </a:prstTxWarp>
          </a:bodyPr>
          <a:lstStyle>
            <a:lvl1pPr algn="r">
              <a:defRPr sz="1200">
                <a:latin typeface="Arial" pitchFamily="34" charset="0"/>
                <a:cs typeface="Arial" pitchFamily="34" charset="0"/>
              </a:defRPr>
            </a:lvl1pPr>
          </a:lstStyle>
          <a:p>
            <a:pPr>
              <a:defRPr/>
            </a:pPr>
            <a:fld id="{8FC3DB99-526E-4447-A87C-F59909E320A6}" type="slidenum">
              <a:rPr lang="en-GB"/>
              <a:pPr>
                <a:defRPr/>
              </a:pPr>
              <a:t>‹#›</a:t>
            </a:fld>
            <a:endParaRPr lang="en-GB"/>
          </a:p>
        </p:txBody>
      </p:sp>
    </p:spTree>
    <p:extLst>
      <p:ext uri="{BB962C8B-B14F-4D97-AF65-F5344CB8AC3E}">
        <p14:creationId xmlns:p14="http://schemas.microsoft.com/office/powerpoint/2010/main" val="3457532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159" y="8829648"/>
            <a:ext cx="3038604" cy="4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spcBef>
                <a:spcPct val="0"/>
              </a:spcBef>
            </a:pPr>
            <a:fld id="{FCC5E20A-9641-4CDD-B76D-280599B244E3}" type="slidenum">
              <a:rPr lang="en-US" altLang="en-US">
                <a:latin typeface="Arial" charset="0"/>
                <a:cs typeface="Arial" charset="0"/>
              </a:rPr>
              <a:pPr algn="r" eaLnBrk="1" hangingPunct="1">
                <a:spcBef>
                  <a:spcPct val="0"/>
                </a:spcBef>
              </a:pPr>
              <a:t>1</a:t>
            </a:fld>
            <a:endParaRPr lang="en-US" altLang="en-US">
              <a:latin typeface="Arial" charset="0"/>
              <a:cs typeface="Arial" charset="0"/>
            </a:endParaRPr>
          </a:p>
        </p:txBody>
      </p:sp>
      <p:sp>
        <p:nvSpPr>
          <p:cNvPr id="48131" name="Slide Image Placeholder 4"/>
          <p:cNvSpPr>
            <a:spLocks noGrp="1" noRot="1" noChangeAspect="1" noTextEdit="1"/>
          </p:cNvSpPr>
          <p:nvPr>
            <p:ph type="sldImg"/>
          </p:nvPr>
        </p:nvSpPr>
        <p:spPr>
          <a:ln/>
        </p:spPr>
      </p:sp>
      <p:sp>
        <p:nvSpPr>
          <p:cNvPr id="48132" name="Notes Placeholder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Good morning distinguished guests and friends.</a:t>
            </a:r>
          </a:p>
          <a:p>
            <a:endParaRPr lang="en-US" altLang="en-US" dirty="0" smtClean="0"/>
          </a:p>
          <a:p>
            <a:r>
              <a:rPr lang="en-US" altLang="en-US" dirty="0" smtClean="0"/>
              <a:t>The global energy landscape is changing rapidly, given the developments in the oil &amp; gas industry. </a:t>
            </a:r>
          </a:p>
          <a:p>
            <a:endParaRPr lang="en-US" altLang="en-US" dirty="0" smtClean="0"/>
          </a:p>
          <a:p>
            <a:r>
              <a:rPr lang="en-US" altLang="en-US" dirty="0" smtClean="0"/>
              <a:t>Many of us have come from all over the region to gather here to share and exchange knowledge and ideas on how we can</a:t>
            </a:r>
            <a:r>
              <a:rPr lang="en-US" altLang="en-US" baseline="0" dirty="0" smtClean="0"/>
              <a:t> develop possible roadmaps for the application of cleaner fuels and vehicle standards for a better environment.</a:t>
            </a:r>
            <a:endParaRPr lang="en-US" altLang="en-US" dirty="0" smtClean="0"/>
          </a:p>
          <a:p>
            <a:endParaRPr lang="en-US" altLang="en-US" dirty="0" smtClean="0"/>
          </a:p>
          <a:p>
            <a:r>
              <a:rPr lang="en-US" altLang="en-US" dirty="0" smtClean="0"/>
              <a:t>ACFA is proud to support this </a:t>
            </a:r>
            <a:r>
              <a:rPr lang="en-US" altLang="en-US" dirty="0" err="1" smtClean="0"/>
              <a:t>endeavour</a:t>
            </a:r>
            <a:r>
              <a:rPr lang="en-US" altLang="en-US" dirty="0" smtClean="0"/>
              <a:t>. </a:t>
            </a:r>
          </a:p>
          <a:p>
            <a:endParaRPr lang="en-US" altLang="en-US" dirty="0" smtClean="0"/>
          </a:p>
          <a:p>
            <a:r>
              <a:rPr lang="en-US" altLang="en-US" dirty="0" smtClean="0"/>
              <a:t>My name is Clarence Woo, Executive Director of Asian Clean Fuels Association. </a:t>
            </a:r>
            <a:r>
              <a:rPr lang="en-US" altLang="en-US" b="1" dirty="0" smtClean="0"/>
              <a:t>[CLICK SLIDE]</a:t>
            </a:r>
            <a:endParaRPr lang="en-US" altLang="en-US" dirty="0" smtClean="0"/>
          </a:p>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smtClean="0">
                <a:solidFill>
                  <a:schemeClr val="tx1"/>
                </a:solidFill>
                <a:effectLst/>
                <a:latin typeface="Times New Roman" pitchFamily="18" charset="0"/>
                <a:ea typeface="+mn-ea"/>
                <a:cs typeface="Times New Roman" pitchFamily="18" charset="0"/>
              </a:rPr>
              <a:t>On December 18, 2013 the Chinese government announced the implementation of the new GB-V national standards for vehicle-use gasoline. The implementation of the new standard is meant to be completed by January 1, 2018. However, many major cities in China have already adopted the Euro-5 equivalent standards</a:t>
            </a:r>
            <a:r>
              <a:rPr lang="en-SG" sz="1200" kern="1200" baseline="0" dirty="0" smtClean="0">
                <a:solidFill>
                  <a:schemeClr val="tx1"/>
                </a:solidFill>
                <a:effectLst/>
                <a:latin typeface="Times New Roman" pitchFamily="18" charset="0"/>
                <a:ea typeface="+mn-ea"/>
                <a:cs typeface="Times New Roman" pitchFamily="18" charset="0"/>
              </a:rPr>
              <a:t> in the country. </a:t>
            </a:r>
          </a:p>
          <a:p>
            <a:endParaRPr lang="en-SG" sz="1200" kern="1200" baseline="0" dirty="0" smtClean="0">
              <a:solidFill>
                <a:schemeClr val="tx1"/>
              </a:solidFill>
              <a:effectLst/>
              <a:latin typeface="Times New Roman" pitchFamily="18" charset="0"/>
              <a:ea typeface="+mn-ea"/>
              <a:cs typeface="Times New Roman" pitchFamily="18" charset="0"/>
            </a:endParaRPr>
          </a:p>
          <a:p>
            <a:r>
              <a:rPr lang="en-SG" sz="1200" kern="1200" dirty="0" smtClean="0">
                <a:solidFill>
                  <a:schemeClr val="tx1"/>
                </a:solidFill>
                <a:effectLst/>
                <a:latin typeface="Times New Roman" pitchFamily="18" charset="0"/>
                <a:ea typeface="+mn-ea"/>
                <a:cs typeface="Times New Roman" pitchFamily="18" charset="0"/>
              </a:rPr>
              <a:t>The GB-V standard almost matches the Euro 5 standard, and the key changes compared to GB-V are:</a:t>
            </a:r>
          </a:p>
          <a:p>
            <a:r>
              <a:rPr lang="en-SG" sz="1200" kern="1200" dirty="0" smtClean="0">
                <a:solidFill>
                  <a:schemeClr val="tx1"/>
                </a:solidFill>
                <a:effectLst/>
                <a:latin typeface="Times New Roman" pitchFamily="18" charset="0"/>
                <a:ea typeface="+mn-ea"/>
                <a:cs typeface="Times New Roman" pitchFamily="18" charset="0"/>
              </a:rPr>
              <a:t> </a:t>
            </a:r>
          </a:p>
          <a:p>
            <a:pPr lvl="0"/>
            <a:r>
              <a:rPr lang="en-SG" sz="1200" kern="1200" dirty="0" smtClean="0">
                <a:solidFill>
                  <a:schemeClr val="tx1"/>
                </a:solidFill>
                <a:effectLst/>
                <a:latin typeface="Times New Roman" pitchFamily="18" charset="0"/>
                <a:ea typeface="+mn-ea"/>
                <a:cs typeface="Times New Roman" pitchFamily="18" charset="0"/>
              </a:rPr>
              <a:t>The maximum sulphur level in gasoline will be reduced from 50 parts per million (ppm) to 10 ppm.</a:t>
            </a:r>
          </a:p>
          <a:p>
            <a:r>
              <a:rPr lang="en-SG" sz="1200" kern="1200" dirty="0" smtClean="0">
                <a:solidFill>
                  <a:schemeClr val="tx1"/>
                </a:solidFill>
                <a:effectLst/>
                <a:latin typeface="Times New Roman" pitchFamily="18" charset="0"/>
                <a:ea typeface="+mn-ea"/>
                <a:cs typeface="Times New Roman" pitchFamily="18" charset="0"/>
              </a:rPr>
              <a:t> </a:t>
            </a:r>
          </a:p>
          <a:p>
            <a:pPr lvl="0"/>
            <a:r>
              <a:rPr lang="en-SG" sz="1200" kern="1200" dirty="0" smtClean="0">
                <a:solidFill>
                  <a:schemeClr val="tx1"/>
                </a:solidFill>
                <a:effectLst/>
                <a:latin typeface="Times New Roman" pitchFamily="18" charset="0"/>
                <a:ea typeface="+mn-ea"/>
                <a:cs typeface="Times New Roman" pitchFamily="18" charset="0"/>
              </a:rPr>
              <a:t>The </a:t>
            </a:r>
            <a:r>
              <a:rPr lang="en-SG" sz="1200" kern="1200" dirty="0" smtClean="0">
                <a:solidFill>
                  <a:schemeClr val="tx1"/>
                </a:solidFill>
                <a:effectLst/>
                <a:latin typeface="Times New Roman" pitchFamily="18" charset="0"/>
                <a:ea typeface="+mn-ea"/>
                <a:cs typeface="Times New Roman" pitchFamily="18" charset="0"/>
              </a:rPr>
              <a:t>maximum olefin content will be reduced from 28% to 24%.</a:t>
            </a:r>
          </a:p>
          <a:p>
            <a:r>
              <a:rPr lang="en-SG" sz="1200" kern="1200" dirty="0" smtClean="0">
                <a:solidFill>
                  <a:schemeClr val="tx1"/>
                </a:solidFill>
                <a:effectLst/>
                <a:latin typeface="Times New Roman" pitchFamily="18" charset="0"/>
                <a:ea typeface="+mn-ea"/>
                <a:cs typeface="Times New Roman" pitchFamily="18" charset="0"/>
              </a:rPr>
              <a:t> </a:t>
            </a:r>
          </a:p>
          <a:p>
            <a:pPr lvl="0"/>
            <a:r>
              <a:rPr lang="en-SG" sz="1200" kern="1200" dirty="0" smtClean="0">
                <a:solidFill>
                  <a:schemeClr val="tx1"/>
                </a:solidFill>
                <a:effectLst/>
                <a:latin typeface="Times New Roman" pitchFamily="18" charset="0"/>
                <a:ea typeface="+mn-ea"/>
                <a:cs typeface="Times New Roman" pitchFamily="18" charset="0"/>
              </a:rPr>
              <a:t>The vapour pressure is set at 45-85 </a:t>
            </a:r>
            <a:r>
              <a:rPr lang="en-SG" sz="1200" kern="1200" dirty="0" err="1" smtClean="0">
                <a:solidFill>
                  <a:schemeClr val="tx1"/>
                </a:solidFill>
                <a:effectLst/>
                <a:latin typeface="Times New Roman" pitchFamily="18" charset="0"/>
                <a:ea typeface="+mn-ea"/>
                <a:cs typeface="Times New Roman" pitchFamily="18" charset="0"/>
              </a:rPr>
              <a:t>kpa</a:t>
            </a:r>
            <a:r>
              <a:rPr lang="en-SG" sz="1200" kern="1200" dirty="0" smtClean="0">
                <a:solidFill>
                  <a:schemeClr val="tx1"/>
                </a:solidFill>
                <a:effectLst/>
                <a:latin typeface="Times New Roman" pitchFamily="18" charset="0"/>
                <a:ea typeface="+mn-ea"/>
                <a:cs typeface="Times New Roman" pitchFamily="18" charset="0"/>
              </a:rPr>
              <a:t> for winter gasoline and 40-65 </a:t>
            </a:r>
            <a:r>
              <a:rPr lang="en-SG" sz="1200" kern="1200" dirty="0" err="1" smtClean="0">
                <a:solidFill>
                  <a:schemeClr val="tx1"/>
                </a:solidFill>
                <a:effectLst/>
                <a:latin typeface="Times New Roman" pitchFamily="18" charset="0"/>
                <a:ea typeface="+mn-ea"/>
                <a:cs typeface="Times New Roman" pitchFamily="18" charset="0"/>
              </a:rPr>
              <a:t>kpa</a:t>
            </a:r>
            <a:r>
              <a:rPr lang="en-SG" sz="1200" kern="1200" dirty="0" smtClean="0">
                <a:solidFill>
                  <a:schemeClr val="tx1"/>
                </a:solidFill>
                <a:effectLst/>
                <a:latin typeface="Times New Roman" pitchFamily="18" charset="0"/>
                <a:ea typeface="+mn-ea"/>
                <a:cs typeface="Times New Roman" pitchFamily="18" charset="0"/>
              </a:rPr>
              <a:t> for summer gasoline, slightly tighter than the GB-IV standard. </a:t>
            </a:r>
          </a:p>
          <a:p>
            <a:r>
              <a:rPr lang="en-SG" sz="1200" kern="1200" dirty="0" smtClean="0">
                <a:solidFill>
                  <a:schemeClr val="tx1"/>
                </a:solidFill>
                <a:effectLst/>
                <a:latin typeface="Times New Roman" pitchFamily="18" charset="0"/>
                <a:ea typeface="+mn-ea"/>
                <a:cs typeface="Times New Roman" pitchFamily="18" charset="0"/>
              </a:rPr>
              <a:t> </a:t>
            </a:r>
          </a:p>
          <a:p>
            <a:r>
              <a:rPr lang="en-SG" sz="1200" b="1" kern="1200" dirty="0" smtClean="0">
                <a:solidFill>
                  <a:schemeClr val="tx1"/>
                </a:solidFill>
                <a:effectLst/>
                <a:latin typeface="Times New Roman" pitchFamily="18" charset="0"/>
                <a:ea typeface="+mn-ea"/>
                <a:cs typeface="Times New Roman" pitchFamily="18" charset="0"/>
              </a:rPr>
              <a:t>All these measures are expected to contribute to a reduction in emissions and better air quality.</a:t>
            </a:r>
          </a:p>
          <a:p>
            <a:endParaRPr lang="en-US" sz="1200" kern="1200" dirty="0" smtClean="0">
              <a:solidFill>
                <a:schemeClr val="tx1"/>
              </a:solidFill>
              <a:effectLst/>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ACFA is currently working with the Chinese</a:t>
            </a:r>
            <a:r>
              <a:rPr lang="en-US" b="1" baseline="0" dirty="0" smtClean="0"/>
              <a:t> Ministry of Environment Protection to develop new China VI standards.</a:t>
            </a:r>
            <a:r>
              <a:rPr lang="en-US" b="1" dirty="0" smtClean="0"/>
              <a:t> </a:t>
            </a:r>
            <a:endParaRPr lang="en-SG" sz="1200" b="1" kern="1200" dirty="0" smtClean="0">
              <a:solidFill>
                <a:schemeClr val="tx1"/>
              </a:solidFill>
              <a:effectLst/>
              <a:latin typeface="Times New Roman" pitchFamily="18" charset="0"/>
              <a:ea typeface="+mn-ea"/>
              <a:cs typeface="Times New Roman" pitchFamily="18" charset="0"/>
            </a:endParaRPr>
          </a:p>
          <a:p>
            <a:endParaRPr lang="en-SG" dirty="0"/>
          </a:p>
        </p:txBody>
      </p:sp>
      <p:sp>
        <p:nvSpPr>
          <p:cNvPr id="4" name="Slide Number Placeholder 3"/>
          <p:cNvSpPr>
            <a:spLocks noGrp="1"/>
          </p:cNvSpPr>
          <p:nvPr>
            <p:ph type="sldNum" sz="quarter" idx="10"/>
          </p:nvPr>
        </p:nvSpPr>
        <p:spPr/>
        <p:txBody>
          <a:bodyPr/>
          <a:lstStyle/>
          <a:p>
            <a:pPr>
              <a:defRPr/>
            </a:pPr>
            <a:fld id="{8FC3DB99-526E-4447-A87C-F59909E320A6}" type="slidenum">
              <a:rPr lang="en-GB" smtClean="0"/>
              <a:pPr>
                <a:defRPr/>
              </a:pPr>
              <a:t>10</a:t>
            </a:fld>
            <a:endParaRPr lang="en-GB"/>
          </a:p>
        </p:txBody>
      </p:sp>
    </p:spTree>
    <p:extLst>
      <p:ext uri="{BB962C8B-B14F-4D97-AF65-F5344CB8AC3E}">
        <p14:creationId xmlns:p14="http://schemas.microsoft.com/office/powerpoint/2010/main" val="2634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I’ve been made aware that one of the key</a:t>
            </a:r>
            <a:r>
              <a:rPr lang="en-US" baseline="0" dirty="0" smtClean="0"/>
              <a:t> discussion topic for this policy meeting is on fuel economy, I thought it is useful to share with you some of the latest key findings from the Japanese Automobile Manufacturers Association. </a:t>
            </a:r>
            <a:endParaRPr lang="en-SG" dirty="0"/>
          </a:p>
        </p:txBody>
      </p:sp>
      <p:sp>
        <p:nvSpPr>
          <p:cNvPr id="4" name="Slide Number Placeholder 3"/>
          <p:cNvSpPr>
            <a:spLocks noGrp="1"/>
          </p:cNvSpPr>
          <p:nvPr>
            <p:ph type="sldNum" sz="quarter" idx="10"/>
          </p:nvPr>
        </p:nvSpPr>
        <p:spPr/>
        <p:txBody>
          <a:bodyPr/>
          <a:lstStyle/>
          <a:p>
            <a:pPr>
              <a:defRPr/>
            </a:pPr>
            <a:fld id="{8FC3DB99-526E-4447-A87C-F59909E320A6}" type="slidenum">
              <a:rPr lang="en-GB" smtClean="0"/>
              <a:pPr>
                <a:defRPr/>
              </a:pPr>
              <a:t>11</a:t>
            </a:fld>
            <a:endParaRPr lang="en-GB"/>
          </a:p>
        </p:txBody>
      </p:sp>
    </p:spTree>
    <p:extLst>
      <p:ext uri="{BB962C8B-B14F-4D97-AF65-F5344CB8AC3E}">
        <p14:creationId xmlns:p14="http://schemas.microsoft.com/office/powerpoint/2010/main" val="2389533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Times New Roman" pitchFamily="18" charset="0"/>
              </a:rPr>
              <a:t>JAMA’s study on</a:t>
            </a:r>
            <a:r>
              <a:rPr lang="en-US" sz="1200" kern="1200" baseline="0" dirty="0" smtClean="0">
                <a:solidFill>
                  <a:schemeClr val="tx1"/>
                </a:solidFill>
                <a:effectLst/>
                <a:latin typeface="Times New Roman" pitchFamily="18" charset="0"/>
                <a:ea typeface="+mn-ea"/>
                <a:cs typeface="Times New Roman" pitchFamily="18" charset="0"/>
              </a:rPr>
              <a:t> the comparison between the use of gasoline with 90 and 95 RON grades,</a:t>
            </a:r>
            <a:r>
              <a:rPr lang="en-US" sz="1200" kern="1200" dirty="0" smtClean="0">
                <a:solidFill>
                  <a:schemeClr val="tx1"/>
                </a:solidFill>
                <a:effectLst/>
                <a:latin typeface="Times New Roman" pitchFamily="18" charset="0"/>
                <a:ea typeface="+mn-ea"/>
                <a:cs typeface="Times New Roman" pitchFamily="18" charset="0"/>
              </a:rPr>
              <a:t> highlights that</a:t>
            </a:r>
            <a:r>
              <a:rPr lang="en-US" sz="1200" kern="1200" baseline="0" dirty="0" smtClean="0">
                <a:solidFill>
                  <a:schemeClr val="tx1"/>
                </a:solidFill>
                <a:effectLst/>
                <a:latin typeface="Times New Roman" pitchFamily="18" charset="0"/>
                <a:ea typeface="+mn-ea"/>
                <a:cs typeface="Times New Roman" pitchFamily="18" charset="0"/>
              </a:rPr>
              <a:t> </a:t>
            </a:r>
            <a:r>
              <a:rPr lang="en-US" sz="1200" kern="1200" dirty="0" smtClean="0">
                <a:solidFill>
                  <a:schemeClr val="tx1"/>
                </a:solidFill>
                <a:effectLst/>
                <a:latin typeface="Times New Roman" pitchFamily="18" charset="0"/>
                <a:ea typeface="+mn-ea"/>
                <a:cs typeface="Times New Roman" pitchFamily="18" charset="0"/>
              </a:rPr>
              <a:t>there are significant fuel efficiency performance.</a:t>
            </a:r>
            <a:r>
              <a:rPr lang="en-US" sz="1200" kern="1200" baseline="0" dirty="0" smtClean="0">
                <a:solidFill>
                  <a:schemeClr val="tx1"/>
                </a:solidFill>
                <a:effectLst/>
                <a:latin typeface="Times New Roman" pitchFamily="18" charset="0"/>
                <a:ea typeface="+mn-ea"/>
                <a:cs typeface="Times New Roman" pitchFamily="18" charset="0"/>
              </a:rPr>
              <a:t> </a:t>
            </a:r>
          </a:p>
          <a:p>
            <a:endParaRPr lang="en-SG" sz="1200" kern="1200" dirty="0" smtClean="0">
              <a:solidFill>
                <a:schemeClr val="tx1"/>
              </a:solidFill>
              <a:effectLst/>
              <a:latin typeface="Times New Roman" pitchFamily="18" charset="0"/>
              <a:ea typeface="+mn-ea"/>
              <a:cs typeface="Times New Roman" pitchFamily="18" charset="0"/>
            </a:endParaRPr>
          </a:p>
          <a:p>
            <a:r>
              <a:rPr lang="en-SG" sz="1200" kern="1200" dirty="0" smtClean="0">
                <a:solidFill>
                  <a:schemeClr val="tx1"/>
                </a:solidFill>
                <a:effectLst/>
                <a:latin typeface="Times New Roman" pitchFamily="18" charset="0"/>
                <a:ea typeface="+mn-ea"/>
                <a:cs typeface="Times New Roman" pitchFamily="18" charset="0"/>
              </a:rPr>
              <a:t>This first chart shows that the engine efficiency improves with higher octane gasoline. </a:t>
            </a:r>
          </a:p>
          <a:p>
            <a:r>
              <a:rPr lang="en-SG" sz="1200" kern="1200" dirty="0" smtClean="0">
                <a:solidFill>
                  <a:schemeClr val="tx1"/>
                </a:solidFill>
                <a:effectLst/>
                <a:latin typeface="Times New Roman" pitchFamily="18" charset="0"/>
                <a:ea typeface="+mn-ea"/>
                <a:cs typeface="Times New Roman" pitchFamily="18" charset="0"/>
              </a:rPr>
              <a:t>  </a:t>
            </a:r>
          </a:p>
          <a:p>
            <a:r>
              <a:rPr lang="en-SG" sz="1200" kern="1200" dirty="0" smtClean="0">
                <a:solidFill>
                  <a:schemeClr val="tx1"/>
                </a:solidFill>
                <a:effectLst/>
                <a:latin typeface="Times New Roman" pitchFamily="18" charset="0"/>
                <a:ea typeface="+mn-ea"/>
                <a:cs typeface="Times New Roman" pitchFamily="18" charset="0"/>
              </a:rPr>
              <a:t>According to the study, fuel efficiency will improve by 2-8% by upgrading regular gasoline of 90RON  to 95 RON premium gasoline, with up to 8% for supercharged engines and 2-4% for conventional engines. </a:t>
            </a:r>
          </a:p>
          <a:p>
            <a:r>
              <a:rPr lang="en-SG" sz="1200" kern="1200" dirty="0" smtClean="0">
                <a:solidFill>
                  <a:schemeClr val="tx1"/>
                </a:solidFill>
                <a:effectLst/>
                <a:latin typeface="Times New Roman" pitchFamily="18" charset="0"/>
                <a:ea typeface="+mn-ea"/>
                <a:cs typeface="Times New Roman" pitchFamily="18" charset="0"/>
              </a:rPr>
              <a:t> </a:t>
            </a:r>
          </a:p>
          <a:p>
            <a:endParaRPr lang="en-SG" dirty="0"/>
          </a:p>
        </p:txBody>
      </p:sp>
      <p:sp>
        <p:nvSpPr>
          <p:cNvPr id="4" name="Slide Number Placeholder 3"/>
          <p:cNvSpPr>
            <a:spLocks noGrp="1"/>
          </p:cNvSpPr>
          <p:nvPr>
            <p:ph type="sldNum" sz="quarter" idx="10"/>
          </p:nvPr>
        </p:nvSpPr>
        <p:spPr/>
        <p:txBody>
          <a:bodyPr/>
          <a:lstStyle/>
          <a:p>
            <a:pPr>
              <a:defRPr/>
            </a:pPr>
            <a:fld id="{8FC3DB99-526E-4447-A87C-F59909E320A6}" type="slidenum">
              <a:rPr lang="en-GB" smtClean="0"/>
              <a:pPr>
                <a:defRPr/>
              </a:pPr>
              <a:t>12</a:t>
            </a:fld>
            <a:endParaRPr lang="en-GB"/>
          </a:p>
        </p:txBody>
      </p:sp>
    </p:spTree>
    <p:extLst>
      <p:ext uri="{BB962C8B-B14F-4D97-AF65-F5344CB8AC3E}">
        <p14:creationId xmlns:p14="http://schemas.microsoft.com/office/powerpoint/2010/main" val="1758975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Distinguished</a:t>
            </a:r>
            <a:r>
              <a:rPr lang="en-US" baseline="0" dirty="0" smtClean="0"/>
              <a:t> guests and friends. </a:t>
            </a:r>
          </a:p>
          <a:p>
            <a:endParaRPr lang="en-US" baseline="0" dirty="0" smtClean="0"/>
          </a:p>
          <a:p>
            <a:r>
              <a:rPr lang="en-US" baseline="0" dirty="0" smtClean="0"/>
              <a:t>We are hopeful that this policy meeting can lead to positive commitments from participating countries and governments conference to commit to better fuel standards. </a:t>
            </a:r>
          </a:p>
          <a:p>
            <a:endParaRPr lang="en-US" baseline="0" dirty="0" smtClean="0"/>
          </a:p>
          <a:p>
            <a:r>
              <a:rPr lang="en-US" baseline="0" dirty="0" smtClean="0"/>
              <a:t>ACFA is always at your service and available to assist you if any technical support is needed. </a:t>
            </a:r>
          </a:p>
          <a:p>
            <a:endParaRPr lang="en-US" baseline="0" dirty="0" smtClean="0"/>
          </a:p>
          <a:p>
            <a:r>
              <a:rPr lang="en-US" baseline="0" dirty="0" smtClean="0"/>
              <a:t>Having better fuel standards not only contribute to better air quality, but it also will benefit countries economically in the long run and ensure energy security. </a:t>
            </a:r>
          </a:p>
          <a:p>
            <a:endParaRPr lang="en-US" baseline="0" dirty="0" smtClean="0"/>
          </a:p>
          <a:p>
            <a:r>
              <a:rPr lang="en-US" baseline="0" dirty="0" smtClean="0"/>
              <a:t>We look forward to our profitable discussions over the next 2 days. </a:t>
            </a:r>
          </a:p>
          <a:p>
            <a:endParaRPr lang="en-US" baseline="0" dirty="0" smtClean="0"/>
          </a:p>
          <a:p>
            <a:r>
              <a:rPr lang="en-US" baseline="0" dirty="0" smtClean="0"/>
              <a:t>Thank </a:t>
            </a:r>
            <a:r>
              <a:rPr lang="en-US" baseline="0" dirty="0" smtClean="0"/>
              <a:t>you very much.</a:t>
            </a:r>
            <a:endParaRPr lang="en-US" baseline="0" dirty="0" smtClean="0"/>
          </a:p>
        </p:txBody>
      </p:sp>
      <p:sp>
        <p:nvSpPr>
          <p:cNvPr id="4" name="Slide Number Placeholder 3"/>
          <p:cNvSpPr>
            <a:spLocks noGrp="1"/>
          </p:cNvSpPr>
          <p:nvPr>
            <p:ph type="sldNum" sz="quarter" idx="10"/>
          </p:nvPr>
        </p:nvSpPr>
        <p:spPr/>
        <p:txBody>
          <a:bodyPr/>
          <a:lstStyle/>
          <a:p>
            <a:pPr>
              <a:defRPr/>
            </a:pPr>
            <a:fld id="{8FC3DB99-526E-4447-A87C-F59909E320A6}" type="slidenum">
              <a:rPr lang="en-GB" smtClean="0"/>
              <a:pPr>
                <a:defRPr/>
              </a:pPr>
              <a:t>13</a:t>
            </a:fld>
            <a:endParaRPr lang="en-GB"/>
          </a:p>
        </p:txBody>
      </p:sp>
    </p:spTree>
    <p:extLst>
      <p:ext uri="{BB962C8B-B14F-4D97-AF65-F5344CB8AC3E}">
        <p14:creationId xmlns:p14="http://schemas.microsoft.com/office/powerpoint/2010/main" val="137726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159" y="8829648"/>
            <a:ext cx="3038604" cy="4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18" tIns="44060" rIns="88118" bIns="44060" anchor="b"/>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spcBef>
                <a:spcPct val="0"/>
              </a:spcBef>
            </a:pPr>
            <a:fld id="{2A13C5D6-C17E-4387-B2BF-B2CA8CE1A521}" type="slidenum">
              <a:rPr lang="en-US" altLang="en-US">
                <a:latin typeface="Calibri" pitchFamily="34" charset="0"/>
                <a:cs typeface="Arial" charset="0"/>
              </a:rPr>
              <a:pPr algn="r" eaLnBrk="1" hangingPunct="1">
                <a:spcBef>
                  <a:spcPct val="0"/>
                </a:spcBef>
              </a:pPr>
              <a:t>2</a:t>
            </a:fld>
            <a:endParaRPr lang="en-US" altLang="en-US">
              <a:latin typeface="Calibri" pitchFamily="34" charset="0"/>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For those who are unfamiliar with ACFA, allow me to briefly introduce us. </a:t>
            </a:r>
            <a:endPar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ACFA is a not-for-profit trade organisation that promotes the use of cleaner automotive fuels. Our core principles are sound science and technology, cost efficiency and environmental sustainability. </a:t>
            </a:r>
            <a:endPar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Since our establishment in 2000, we have been working closely with policymakers and regulators in Asia and the Middle East to develop fuel legislation and programs that support the use of cleaner fuels to improve air quality. </a:t>
            </a:r>
            <a:endPar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We believe the use of cleaner fuels is one of the compelling answers to improving air quality in a prevalent and immediate basis. </a:t>
            </a:r>
            <a:r>
              <a:rPr kumimoji="0" lang="en-US" alt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[CLICK SLIDE]</a:t>
            </a:r>
            <a:endPar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SG" sz="1200" kern="1200" dirty="0" smtClean="0">
                <a:solidFill>
                  <a:schemeClr val="tx1"/>
                </a:solidFill>
                <a:effectLst/>
                <a:latin typeface="Times New Roman" pitchFamily="18" charset="0"/>
                <a:ea typeface="+mn-ea"/>
                <a:cs typeface="Times New Roman" pitchFamily="18" charset="0"/>
              </a:rPr>
              <a:t>No matter what report and statistic one looks at, major Asian cities are still ranked high in the top quartile of the most pollutant cities in the world.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SG" sz="1200" kern="1200" dirty="0" smtClean="0">
              <a:solidFill>
                <a:schemeClr val="tx1"/>
              </a:solidFill>
              <a:effectLst/>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SG" sz="1200" kern="1200" dirty="0" smtClean="0">
                <a:solidFill>
                  <a:schemeClr val="tx1"/>
                </a:solidFill>
                <a:effectLst/>
                <a:latin typeface="Times New Roman" pitchFamily="18" charset="0"/>
                <a:ea typeface="+mn-ea"/>
                <a:cs typeface="Times New Roman" pitchFamily="18" charset="0"/>
              </a:rPr>
              <a:t>Without going through the wide range of air pollution indices, looking at the 2014 world pollution index map, you can see a clear focus of red spots in Asia and the Middle East.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SG" sz="1200" kern="1200" dirty="0" smtClean="0">
              <a:solidFill>
                <a:schemeClr val="tx1"/>
              </a:solidFill>
              <a:effectLst/>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SG" sz="1200" kern="1200" dirty="0" smtClean="0">
                <a:solidFill>
                  <a:schemeClr val="tx1"/>
                </a:solidFill>
                <a:effectLst/>
                <a:latin typeface="Times New Roman" pitchFamily="18" charset="0"/>
                <a:ea typeface="+mn-ea"/>
                <a:cs typeface="Times New Roman" pitchFamily="18" charset="0"/>
              </a:rPr>
              <a:t>Green is the prevailing colour in Europe and the U.S., representing a significantly better pollution standard, while South America shows a mixed bag.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SG" sz="1200" kern="1200" dirty="0" smtClean="0">
              <a:solidFill>
                <a:schemeClr val="tx1"/>
              </a:solidFill>
              <a:effectLst/>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SG" sz="1200" kern="1200" dirty="0" smtClean="0">
                <a:solidFill>
                  <a:schemeClr val="tx1"/>
                </a:solidFill>
                <a:effectLst/>
                <a:latin typeface="Times New Roman" pitchFamily="18" charset="0"/>
                <a:ea typeface="+mn-ea"/>
                <a:cs typeface="Times New Roman" pitchFamily="18" charset="0"/>
              </a:rPr>
              <a:t>South-East Europe will gradually become “greener” over time, hand in hand with the implementation of higher emission standards.</a:t>
            </a:r>
          </a:p>
          <a:p>
            <a:endParaRPr lang="en-US" dirty="0" smtClean="0"/>
          </a:p>
          <a:p>
            <a:endParaRPr lang="en-SG" dirty="0"/>
          </a:p>
        </p:txBody>
      </p:sp>
      <p:sp>
        <p:nvSpPr>
          <p:cNvPr id="4" name="Slide Number Placeholder 3"/>
          <p:cNvSpPr>
            <a:spLocks noGrp="1"/>
          </p:cNvSpPr>
          <p:nvPr>
            <p:ph type="sldNum" sz="quarter" idx="10"/>
          </p:nvPr>
        </p:nvSpPr>
        <p:spPr/>
        <p:txBody>
          <a:bodyPr/>
          <a:lstStyle/>
          <a:p>
            <a:pPr>
              <a:defRPr/>
            </a:pPr>
            <a:fld id="{8FC3DB99-526E-4447-A87C-F59909E320A6}" type="slidenum">
              <a:rPr lang="en-GB" smtClean="0"/>
              <a:pPr>
                <a:defRPr/>
              </a:pPr>
              <a:t>3</a:t>
            </a:fld>
            <a:endParaRPr lang="en-GB"/>
          </a:p>
        </p:txBody>
      </p:sp>
    </p:spTree>
    <p:extLst>
      <p:ext uri="{BB962C8B-B14F-4D97-AF65-F5344CB8AC3E}">
        <p14:creationId xmlns:p14="http://schemas.microsoft.com/office/powerpoint/2010/main" val="130059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smtClean="0">
                <a:solidFill>
                  <a:schemeClr val="tx1"/>
                </a:solidFill>
                <a:effectLst/>
                <a:latin typeface="Times New Roman" pitchFamily="18" charset="0"/>
                <a:ea typeface="+mn-ea"/>
                <a:cs typeface="Times New Roman" pitchFamily="18" charset="0"/>
              </a:rPr>
              <a:t>The pollution map previously shown is based on data provided by the World Health Organization (WHO) and some other relevant publications. </a:t>
            </a:r>
          </a:p>
          <a:p>
            <a:r>
              <a:rPr lang="en-SG" sz="1200" kern="1200" dirty="0" smtClean="0">
                <a:solidFill>
                  <a:schemeClr val="tx1"/>
                </a:solidFill>
                <a:effectLst/>
                <a:latin typeface="Times New Roman" pitchFamily="18" charset="0"/>
                <a:ea typeface="+mn-ea"/>
                <a:cs typeface="Times New Roman" pitchFamily="18" charset="0"/>
              </a:rPr>
              <a:t> </a:t>
            </a:r>
          </a:p>
          <a:p>
            <a:r>
              <a:rPr lang="en-SG" sz="1200" kern="1200" dirty="0" smtClean="0">
                <a:solidFill>
                  <a:schemeClr val="tx1"/>
                </a:solidFill>
                <a:effectLst/>
                <a:latin typeface="Times New Roman" pitchFamily="18" charset="0"/>
                <a:ea typeface="+mn-ea"/>
                <a:cs typeface="Times New Roman" pitchFamily="18" charset="0"/>
              </a:rPr>
              <a:t>The world pollution map is a matching image of the air emission standards applied in those countries and underlines the need for countries in Asia and the Middle East to improve their fuel standards.</a:t>
            </a:r>
          </a:p>
          <a:p>
            <a:r>
              <a:rPr lang="en-SG" sz="1200" kern="1200" dirty="0" smtClean="0">
                <a:solidFill>
                  <a:schemeClr val="tx1"/>
                </a:solidFill>
                <a:effectLst/>
                <a:latin typeface="Times New Roman" pitchFamily="18" charset="0"/>
                <a:ea typeface="+mn-ea"/>
                <a:cs typeface="Times New Roman" pitchFamily="18" charset="0"/>
              </a:rPr>
              <a:t> </a:t>
            </a:r>
          </a:p>
          <a:p>
            <a:r>
              <a:rPr lang="en-SG" sz="1200" kern="1200" dirty="0" smtClean="0">
                <a:solidFill>
                  <a:schemeClr val="tx1"/>
                </a:solidFill>
                <a:effectLst/>
                <a:latin typeface="Times New Roman" pitchFamily="18" charset="0"/>
                <a:ea typeface="+mn-ea"/>
                <a:cs typeface="Times New Roman" pitchFamily="18" charset="0"/>
              </a:rPr>
              <a:t>According to the Yale University Environment Performance Index 2014, only 64% of the countries worldwide meet the target for Air Pollution Average Exposure to PM2.5.</a:t>
            </a:r>
          </a:p>
          <a:p>
            <a:r>
              <a:rPr lang="en-SG" sz="1200" kern="1200" dirty="0" smtClean="0">
                <a:solidFill>
                  <a:schemeClr val="tx1"/>
                </a:solidFill>
                <a:effectLst/>
                <a:latin typeface="Times New Roman" pitchFamily="18" charset="0"/>
                <a:ea typeface="+mn-ea"/>
                <a:cs typeface="Times New Roman" pitchFamily="18" charset="0"/>
              </a:rPr>
              <a:t> </a:t>
            </a:r>
          </a:p>
          <a:p>
            <a:r>
              <a:rPr lang="en-SG" sz="1200" kern="1200" dirty="0" smtClean="0">
                <a:solidFill>
                  <a:schemeClr val="tx1"/>
                </a:solidFill>
                <a:effectLst/>
                <a:latin typeface="Times New Roman" pitchFamily="18" charset="0"/>
                <a:ea typeface="+mn-ea"/>
                <a:cs typeface="Times New Roman" pitchFamily="18" charset="0"/>
              </a:rPr>
              <a:t>Transportation fuels are a main contributor to PM2.5, and health concerns make emission standards an important factor to governments around the world. </a:t>
            </a:r>
          </a:p>
          <a:p>
            <a:endParaRPr lang="en-SG" dirty="0"/>
          </a:p>
        </p:txBody>
      </p:sp>
      <p:sp>
        <p:nvSpPr>
          <p:cNvPr id="4" name="Slide Number Placeholder 3"/>
          <p:cNvSpPr>
            <a:spLocks noGrp="1"/>
          </p:cNvSpPr>
          <p:nvPr>
            <p:ph type="sldNum" sz="quarter" idx="10"/>
          </p:nvPr>
        </p:nvSpPr>
        <p:spPr/>
        <p:txBody>
          <a:bodyPr/>
          <a:lstStyle/>
          <a:p>
            <a:pPr>
              <a:defRPr/>
            </a:pPr>
            <a:fld id="{8FC3DB99-526E-4447-A87C-F59909E320A6}" type="slidenum">
              <a:rPr lang="en-GB" smtClean="0"/>
              <a:pPr>
                <a:defRPr/>
              </a:pPr>
              <a:t>4</a:t>
            </a:fld>
            <a:endParaRPr lang="en-GB"/>
          </a:p>
        </p:txBody>
      </p:sp>
    </p:spTree>
    <p:extLst>
      <p:ext uri="{BB962C8B-B14F-4D97-AF65-F5344CB8AC3E}">
        <p14:creationId xmlns:p14="http://schemas.microsoft.com/office/powerpoint/2010/main" val="292359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Times New Roman" pitchFamily="18" charset="0"/>
              </a:rPr>
              <a:t>I want to give you a sense of</a:t>
            </a:r>
            <a:r>
              <a:rPr lang="en-US" sz="1200" kern="1200" baseline="0" dirty="0" smtClean="0">
                <a:solidFill>
                  <a:schemeClr val="tx1"/>
                </a:solidFill>
                <a:effectLst/>
                <a:latin typeface="Times New Roman" pitchFamily="18" charset="0"/>
                <a:ea typeface="+mn-ea"/>
                <a:cs typeface="Times New Roman" pitchFamily="18" charset="0"/>
              </a:rPr>
              <a:t> the development of fuel quality standards in Asia.</a:t>
            </a:r>
            <a:endParaRPr lang="en-SG" sz="1200" kern="1200" dirty="0" smtClean="0">
              <a:solidFill>
                <a:schemeClr val="tx1"/>
              </a:solidFill>
              <a:effectLst/>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SG" sz="1200" kern="1200" dirty="0" smtClean="0">
              <a:solidFill>
                <a:schemeClr val="tx1"/>
              </a:solidFill>
              <a:effectLst/>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SG" sz="1200" kern="1200" dirty="0" smtClean="0">
                <a:solidFill>
                  <a:schemeClr val="tx1"/>
                </a:solidFill>
                <a:effectLst/>
                <a:latin typeface="Times New Roman" pitchFamily="18" charset="0"/>
                <a:ea typeface="+mn-ea"/>
                <a:cs typeface="Times New Roman" pitchFamily="18" charset="0"/>
              </a:rPr>
              <a:t>Based on the table provided by Clean Air Asia</a:t>
            </a:r>
            <a:r>
              <a:rPr lang="en-SG" sz="1200" kern="1200" baseline="0" dirty="0" smtClean="0">
                <a:solidFill>
                  <a:schemeClr val="tx1"/>
                </a:solidFill>
                <a:effectLst/>
                <a:latin typeface="Times New Roman" pitchFamily="18" charset="0"/>
                <a:ea typeface="+mn-ea"/>
                <a:cs typeface="Times New Roman" pitchFamily="18" charset="0"/>
              </a:rPr>
              <a:t>, </a:t>
            </a:r>
            <a:r>
              <a:rPr lang="en-SG" sz="1200" kern="1200" dirty="0" smtClean="0">
                <a:solidFill>
                  <a:schemeClr val="tx1"/>
                </a:solidFill>
                <a:effectLst/>
                <a:latin typeface="Times New Roman" pitchFamily="18" charset="0"/>
                <a:ea typeface="+mn-ea"/>
                <a:cs typeface="Times New Roman" pitchFamily="18" charset="0"/>
              </a:rPr>
              <a:t>vehicle emission standards in Asia appear to be fragmented and need to be harmonized.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SG" sz="1200" kern="1200" dirty="0" smtClean="0">
                <a:solidFill>
                  <a:schemeClr val="tx1"/>
                </a:solidFill>
                <a:effectLst/>
                <a:latin typeface="Times New Roman" pitchFamily="18" charset="0"/>
                <a:ea typeface="+mn-ea"/>
                <a:cs typeface="Times New Roman" pitchFamily="18" charset="0"/>
              </a:rPr>
              <a:t>After South Korea, Hong Kong and Taiwan emerged as front runners in terms of setting new, better pollution standards. We can now see some other countries like China taking the initiative, making the need for improvement in air quality very high on their agenda.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SG" sz="1200" kern="1200" dirty="0" smtClean="0">
              <a:solidFill>
                <a:schemeClr val="tx1"/>
              </a:solidFill>
              <a:effectLst/>
              <a:latin typeface="Times New Roman" pitchFamily="18" charset="0"/>
              <a:ea typeface="+mn-ea"/>
              <a:cs typeface="Times New Roman" pitchFamily="18" charset="0"/>
            </a:endParaRPr>
          </a:p>
          <a:p>
            <a:endParaRPr lang="en-SG" dirty="0"/>
          </a:p>
        </p:txBody>
      </p:sp>
      <p:sp>
        <p:nvSpPr>
          <p:cNvPr id="4" name="Slide Number Placeholder 3"/>
          <p:cNvSpPr>
            <a:spLocks noGrp="1"/>
          </p:cNvSpPr>
          <p:nvPr>
            <p:ph type="sldNum" sz="quarter" idx="10"/>
          </p:nvPr>
        </p:nvSpPr>
        <p:spPr/>
        <p:txBody>
          <a:bodyPr/>
          <a:lstStyle/>
          <a:p>
            <a:pPr>
              <a:defRPr/>
            </a:pPr>
            <a:fld id="{8FC3DB99-526E-4447-A87C-F59909E320A6}" type="slidenum">
              <a:rPr lang="en-GB" smtClean="0"/>
              <a:pPr>
                <a:defRPr/>
              </a:pPr>
              <a:t>5</a:t>
            </a:fld>
            <a:endParaRPr lang="en-GB"/>
          </a:p>
        </p:txBody>
      </p:sp>
    </p:spTree>
    <p:extLst>
      <p:ext uri="{BB962C8B-B14F-4D97-AF65-F5344CB8AC3E}">
        <p14:creationId xmlns:p14="http://schemas.microsoft.com/office/powerpoint/2010/main" val="141050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this year, Singapore</a:t>
            </a:r>
            <a:r>
              <a:rPr lang="en-US" baseline="0" dirty="0" smtClean="0"/>
              <a:t> announced that it will be adopting a new national fuel specification in 2017. The new national fuel specication parallels Euro 5 standards. </a:t>
            </a:r>
          </a:p>
          <a:p>
            <a:endParaRPr lang="en-US" baseline="0" dirty="0" smtClean="0"/>
          </a:p>
          <a:p>
            <a:r>
              <a:rPr lang="en-US" baseline="0" dirty="0" smtClean="0"/>
              <a:t>The Singapore government has engaged ACFA for technical support and advice for many years in this project. </a:t>
            </a:r>
            <a:endParaRPr lang="en-SG" dirty="0"/>
          </a:p>
        </p:txBody>
      </p:sp>
      <p:sp>
        <p:nvSpPr>
          <p:cNvPr id="4" name="Slide Number Placeholder 3"/>
          <p:cNvSpPr>
            <a:spLocks noGrp="1"/>
          </p:cNvSpPr>
          <p:nvPr>
            <p:ph type="sldNum" sz="quarter" idx="10"/>
          </p:nvPr>
        </p:nvSpPr>
        <p:spPr/>
        <p:txBody>
          <a:bodyPr/>
          <a:lstStyle/>
          <a:p>
            <a:pPr>
              <a:defRPr/>
            </a:pPr>
            <a:fld id="{8FC3DB99-526E-4447-A87C-F59909E320A6}" type="slidenum">
              <a:rPr lang="en-GB" smtClean="0"/>
              <a:pPr>
                <a:defRPr/>
              </a:pPr>
              <a:t>6</a:t>
            </a:fld>
            <a:endParaRPr lang="en-GB"/>
          </a:p>
        </p:txBody>
      </p:sp>
    </p:spTree>
    <p:extLst>
      <p:ext uri="{BB962C8B-B14F-4D97-AF65-F5344CB8AC3E}">
        <p14:creationId xmlns:p14="http://schemas.microsoft.com/office/powerpoint/2010/main" val="300863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this is the new fuel specifications</a:t>
            </a:r>
            <a:r>
              <a:rPr lang="en-US" baseline="0" dirty="0" smtClean="0"/>
              <a:t> for Singapore. </a:t>
            </a:r>
          </a:p>
          <a:p>
            <a:endParaRPr lang="en-US" baseline="0" dirty="0" smtClean="0"/>
          </a:p>
        </p:txBody>
      </p:sp>
      <p:sp>
        <p:nvSpPr>
          <p:cNvPr id="4" name="Slide Number Placeholder 3"/>
          <p:cNvSpPr>
            <a:spLocks noGrp="1"/>
          </p:cNvSpPr>
          <p:nvPr>
            <p:ph type="sldNum" sz="quarter" idx="10"/>
          </p:nvPr>
        </p:nvSpPr>
        <p:spPr/>
        <p:txBody>
          <a:bodyPr/>
          <a:lstStyle/>
          <a:p>
            <a:pPr>
              <a:defRPr/>
            </a:pPr>
            <a:fld id="{8FC3DB99-526E-4447-A87C-F59909E320A6}" type="slidenum">
              <a:rPr lang="en-GB" smtClean="0"/>
              <a:pPr>
                <a:defRPr/>
              </a:pPr>
              <a:t>7</a:t>
            </a:fld>
            <a:endParaRPr lang="en-GB"/>
          </a:p>
        </p:txBody>
      </p:sp>
    </p:spTree>
    <p:extLst>
      <p:ext uri="{BB962C8B-B14F-4D97-AF65-F5344CB8AC3E}">
        <p14:creationId xmlns:p14="http://schemas.microsoft.com/office/powerpoint/2010/main" val="313445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This</a:t>
            </a:r>
            <a:r>
              <a:rPr lang="en-US" baseline="0" dirty="0" smtClean="0"/>
              <a:t> year as well, Malaysia announced its Euro 4M fuel specification. They are targeting to push for its adoption by June 2015.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Euro 4M has significant regulations for </a:t>
            </a:r>
            <a:r>
              <a:rPr lang="en-US" baseline="0" dirty="0" err="1" smtClean="0"/>
              <a:t>sulphur</a:t>
            </a:r>
            <a:r>
              <a:rPr lang="en-US" baseline="0" dirty="0" smtClean="0"/>
              <a:t> , benzene and RVP.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There can be more improvements to the Euro 4M standards, but this is a good start for Malaysia.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Additionally, there were discussions on the adoption of Euro 5 fuel standards in Malaysia after Singapore’s announcement on its new national fuel standards.</a:t>
            </a:r>
            <a:endParaRPr lang="en-SG" dirty="0"/>
          </a:p>
        </p:txBody>
      </p:sp>
      <p:sp>
        <p:nvSpPr>
          <p:cNvPr id="4" name="Slide Number Placeholder 3"/>
          <p:cNvSpPr>
            <a:spLocks noGrp="1"/>
          </p:cNvSpPr>
          <p:nvPr>
            <p:ph type="sldNum" sz="quarter" idx="10"/>
          </p:nvPr>
        </p:nvSpPr>
        <p:spPr/>
        <p:txBody>
          <a:bodyPr/>
          <a:lstStyle/>
          <a:p>
            <a:pPr>
              <a:defRPr/>
            </a:pPr>
            <a:fld id="{8FC3DB99-526E-4447-A87C-F59909E320A6}" type="slidenum">
              <a:rPr lang="en-GB" smtClean="0"/>
              <a:pPr>
                <a:defRPr/>
              </a:pPr>
              <a:t>8</a:t>
            </a:fld>
            <a:endParaRPr lang="en-GB"/>
          </a:p>
        </p:txBody>
      </p:sp>
    </p:spTree>
    <p:extLst>
      <p:ext uri="{BB962C8B-B14F-4D97-AF65-F5344CB8AC3E}">
        <p14:creationId xmlns:p14="http://schemas.microsoft.com/office/powerpoint/2010/main" val="300044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SG" sz="1200" kern="1200" dirty="0" smtClean="0">
                <a:solidFill>
                  <a:schemeClr val="tx1"/>
                </a:solidFill>
                <a:effectLst/>
                <a:latin typeface="Times New Roman" pitchFamily="18" charset="0"/>
                <a:ea typeface="+mn-ea"/>
                <a:cs typeface="Times New Roman" pitchFamily="18" charset="0"/>
              </a:rPr>
              <a:t>Other positive developments in Asia can be found in</a:t>
            </a:r>
            <a:r>
              <a:rPr lang="en-SG" sz="1200" kern="1200" baseline="0" dirty="0" smtClean="0">
                <a:solidFill>
                  <a:schemeClr val="tx1"/>
                </a:solidFill>
                <a:effectLst/>
                <a:latin typeface="Times New Roman" pitchFamily="18" charset="0"/>
                <a:ea typeface="+mn-ea"/>
                <a:cs typeface="Times New Roman" pitchFamily="18" charset="0"/>
              </a:rPr>
              <a:t> </a:t>
            </a:r>
            <a:r>
              <a:rPr lang="en-SG" sz="1200" kern="1200" dirty="0" smtClean="0">
                <a:solidFill>
                  <a:schemeClr val="tx1"/>
                </a:solidFill>
                <a:effectLst/>
                <a:latin typeface="Times New Roman" pitchFamily="18" charset="0"/>
                <a:ea typeface="+mn-ea"/>
                <a:cs typeface="Times New Roman" pitchFamily="18" charset="0"/>
              </a:rPr>
              <a:t>Vietnam where they have announced the adoption</a:t>
            </a:r>
            <a:r>
              <a:rPr lang="en-SG" sz="1200" kern="1200" baseline="0" dirty="0" smtClean="0">
                <a:solidFill>
                  <a:schemeClr val="tx1"/>
                </a:solidFill>
                <a:effectLst/>
                <a:latin typeface="Times New Roman" pitchFamily="18" charset="0"/>
                <a:ea typeface="+mn-ea"/>
                <a:cs typeface="Times New Roman" pitchFamily="18" charset="0"/>
              </a:rPr>
              <a:t> </a:t>
            </a:r>
            <a:r>
              <a:rPr lang="en-SG" sz="1200" kern="1200" dirty="0" smtClean="0">
                <a:solidFill>
                  <a:schemeClr val="tx1"/>
                </a:solidFill>
                <a:effectLst/>
                <a:latin typeface="Times New Roman" pitchFamily="18" charset="0"/>
                <a:ea typeface="+mn-ea"/>
                <a:cs typeface="Times New Roman" pitchFamily="18" charset="0"/>
              </a:rPr>
              <a:t>Euro 4 fuel standard by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SG" sz="1200" kern="1200" dirty="0" smtClean="0">
              <a:solidFill>
                <a:schemeClr val="tx1"/>
              </a:solidFill>
              <a:effectLst/>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SG" sz="1200" kern="1200" dirty="0" smtClean="0">
                <a:solidFill>
                  <a:schemeClr val="tx1"/>
                </a:solidFill>
                <a:effectLst/>
                <a:latin typeface="Times New Roman" pitchFamily="18" charset="0"/>
                <a:ea typeface="+mn-ea"/>
                <a:cs typeface="Times New Roman" pitchFamily="18" charset="0"/>
              </a:rPr>
              <a:t>Vietnam also has one of the most stringent fuel standard in Asia, where</a:t>
            </a:r>
            <a:r>
              <a:rPr lang="en-SG" sz="1200" kern="1200" baseline="0" dirty="0" smtClean="0">
                <a:solidFill>
                  <a:schemeClr val="tx1"/>
                </a:solidFill>
                <a:effectLst/>
                <a:latin typeface="Times New Roman" pitchFamily="18" charset="0"/>
                <a:ea typeface="+mn-ea"/>
                <a:cs typeface="Times New Roman" pitchFamily="18" charset="0"/>
              </a:rPr>
              <a:t> </a:t>
            </a:r>
            <a:r>
              <a:rPr lang="en-SG" sz="1200" kern="1200" dirty="0" smtClean="0">
                <a:solidFill>
                  <a:schemeClr val="tx1"/>
                </a:solidFill>
                <a:effectLst/>
                <a:latin typeface="Times New Roman" pitchFamily="18" charset="0"/>
                <a:ea typeface="+mn-ea"/>
                <a:cs typeface="Times New Roman" pitchFamily="18" charset="0"/>
              </a:rPr>
              <a:t>harmful chemicals have recently been banned from use in its gasoline. </a:t>
            </a:r>
            <a:endParaRPr lang="en-US" dirty="0" smtClean="0"/>
          </a:p>
          <a:p>
            <a:endParaRPr lang="en-US" dirty="0"/>
          </a:p>
          <a:p>
            <a:r>
              <a:rPr lang="en-US" dirty="0" smtClean="0"/>
              <a:t>There</a:t>
            </a:r>
            <a:r>
              <a:rPr lang="en-US" baseline="0" dirty="0" smtClean="0"/>
              <a:t> are a lot of indiscriminate use of </a:t>
            </a:r>
            <a:r>
              <a:rPr lang="en-US" baseline="0" dirty="0" smtClean="0"/>
              <a:t>illegal </a:t>
            </a:r>
            <a:r>
              <a:rPr lang="en-US" baseline="0" dirty="0" smtClean="0"/>
              <a:t>chemicals in gasoline blending. We would like the Middle East policymakers to be aware of these practices</a:t>
            </a:r>
            <a:r>
              <a:rPr lang="en-US" baseline="0" dirty="0" smtClean="0"/>
              <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SG" sz="1200" kern="1200" dirty="0" smtClean="0">
                <a:solidFill>
                  <a:schemeClr val="tx1"/>
                </a:solidFill>
                <a:effectLst/>
                <a:latin typeface="Times New Roman" pitchFamily="18" charset="0"/>
                <a:ea typeface="+mn-ea"/>
                <a:cs typeface="Times New Roman" pitchFamily="18" charset="0"/>
              </a:rPr>
              <a:t>The banned</a:t>
            </a:r>
            <a:r>
              <a:rPr lang="en-SG" sz="1200" kern="1200" baseline="0" dirty="0" smtClean="0">
                <a:solidFill>
                  <a:schemeClr val="tx1"/>
                </a:solidFill>
                <a:effectLst/>
                <a:latin typeface="Times New Roman" pitchFamily="18" charset="0"/>
                <a:ea typeface="+mn-ea"/>
                <a:cs typeface="Times New Roman" pitchFamily="18" charset="0"/>
              </a:rPr>
              <a:t> p</a:t>
            </a:r>
            <a:r>
              <a:rPr lang="en-SG" sz="1200" kern="1200" dirty="0" smtClean="0">
                <a:solidFill>
                  <a:schemeClr val="tx1"/>
                </a:solidFill>
                <a:effectLst/>
                <a:latin typeface="Times New Roman" pitchFamily="18" charset="0"/>
                <a:ea typeface="+mn-ea"/>
                <a:cs typeface="Times New Roman" pitchFamily="18" charset="0"/>
              </a:rPr>
              <a:t>roducts include NMA (n-</a:t>
            </a:r>
            <a:r>
              <a:rPr lang="en-SG" sz="1200" kern="1200" dirty="0" err="1" smtClean="0">
                <a:solidFill>
                  <a:schemeClr val="tx1"/>
                </a:solidFill>
                <a:effectLst/>
                <a:latin typeface="Times New Roman" pitchFamily="18" charset="0"/>
                <a:ea typeface="+mn-ea"/>
                <a:cs typeface="Times New Roman" pitchFamily="18" charset="0"/>
              </a:rPr>
              <a:t>methylaniline</a:t>
            </a:r>
            <a:r>
              <a:rPr lang="en-SG" sz="1200" kern="1200" dirty="0" smtClean="0">
                <a:solidFill>
                  <a:schemeClr val="tx1"/>
                </a:solidFill>
                <a:effectLst/>
                <a:latin typeface="Times New Roman" pitchFamily="18" charset="0"/>
                <a:ea typeface="+mn-ea"/>
                <a:cs typeface="Times New Roman" pitchFamily="18" charset="0"/>
              </a:rPr>
              <a:t>), secondary butyl acetate and acetone</a:t>
            </a:r>
            <a:r>
              <a:rPr lang="en-SG" sz="1200" kern="1200" baseline="0" dirty="0" smtClean="0">
                <a:solidFill>
                  <a:schemeClr val="tx1"/>
                </a:solidFill>
                <a:effectLst/>
                <a:latin typeface="Times New Roman" pitchFamily="18" charset="0"/>
                <a:ea typeface="+mn-ea"/>
                <a:cs typeface="Times New Roman" pitchFamily="18"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SG" sz="1200" kern="1200" baseline="0" dirty="0" smtClean="0">
              <a:solidFill>
                <a:schemeClr val="tx1"/>
              </a:solidFill>
              <a:effectLst/>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SG" sz="1200" kern="1200" baseline="0" dirty="0" smtClean="0">
                <a:solidFill>
                  <a:schemeClr val="tx1"/>
                </a:solidFill>
                <a:effectLst/>
                <a:latin typeface="Times New Roman" pitchFamily="18" charset="0"/>
                <a:ea typeface="+mn-ea"/>
                <a:cs typeface="Times New Roman" pitchFamily="18" charset="0"/>
              </a:rPr>
              <a:t>These products are similarly </a:t>
            </a:r>
            <a:r>
              <a:rPr lang="en-SG" sz="1200" kern="1200" dirty="0" smtClean="0">
                <a:solidFill>
                  <a:schemeClr val="tx1"/>
                </a:solidFill>
                <a:effectLst/>
                <a:latin typeface="Times New Roman" pitchFamily="18" charset="0"/>
                <a:ea typeface="+mn-ea"/>
                <a:cs typeface="Times New Roman" pitchFamily="18" charset="0"/>
              </a:rPr>
              <a:t>banned in Europe, as they have been suspected to be the cause of fuel-related engine damages in cars.  </a:t>
            </a:r>
          </a:p>
          <a:p>
            <a:endParaRPr lang="en-SG" dirty="0" smtClean="0"/>
          </a:p>
          <a:p>
            <a:endParaRPr lang="en-US" dirty="0" smtClean="0"/>
          </a:p>
        </p:txBody>
      </p:sp>
      <p:sp>
        <p:nvSpPr>
          <p:cNvPr id="4" name="Slide Number Placeholder 3"/>
          <p:cNvSpPr>
            <a:spLocks noGrp="1"/>
          </p:cNvSpPr>
          <p:nvPr>
            <p:ph type="sldNum" sz="quarter" idx="10"/>
          </p:nvPr>
        </p:nvSpPr>
        <p:spPr/>
        <p:txBody>
          <a:bodyPr/>
          <a:lstStyle/>
          <a:p>
            <a:pPr>
              <a:defRPr/>
            </a:pPr>
            <a:fld id="{8FC3DB99-526E-4447-A87C-F59909E320A6}" type="slidenum">
              <a:rPr lang="en-GB" smtClean="0"/>
              <a:pPr>
                <a:defRPr/>
              </a:pPr>
              <a:t>9</a:t>
            </a:fld>
            <a:endParaRPr lang="en-GB"/>
          </a:p>
        </p:txBody>
      </p:sp>
    </p:spTree>
    <p:extLst>
      <p:ext uri="{BB962C8B-B14F-4D97-AF65-F5344CB8AC3E}">
        <p14:creationId xmlns:p14="http://schemas.microsoft.com/office/powerpoint/2010/main" val="143652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543800" cy="4648200"/>
          </a:xfrm>
          <a:prstGeom prst="rect">
            <a:avLst/>
          </a:prstGeom>
        </p:spPr>
        <p:txBody>
          <a:bodyPr/>
          <a:lstStyle>
            <a:lvl1pPr>
              <a:spcBef>
                <a:spcPts val="0"/>
              </a:spcBef>
              <a:buClr>
                <a:srgbClr val="FFC000"/>
              </a:buClr>
              <a:defRPr sz="2200" b="1">
                <a:solidFill>
                  <a:schemeClr val="bg1">
                    <a:lumMod val="75000"/>
                    <a:lumOff val="25000"/>
                  </a:schemeClr>
                </a:solidFill>
              </a:defRPr>
            </a:lvl1pPr>
            <a:lvl2pPr>
              <a:spcBef>
                <a:spcPts val="0"/>
              </a:spcBef>
              <a:buClr>
                <a:srgbClr val="FFC000"/>
              </a:buClr>
              <a:defRPr sz="2000">
                <a:solidFill>
                  <a:schemeClr val="bg1">
                    <a:lumMod val="75000"/>
                    <a:lumOff val="25000"/>
                  </a:schemeClr>
                </a:solidFill>
              </a:defRPr>
            </a:lvl2pPr>
            <a:lvl3pPr>
              <a:spcBef>
                <a:spcPts val="0"/>
              </a:spcBef>
              <a:buClr>
                <a:srgbClr val="FFC000"/>
              </a:buClr>
              <a:defRPr sz="1600">
                <a:solidFill>
                  <a:schemeClr val="bg1">
                    <a:lumMod val="75000"/>
                    <a:lumOff val="25000"/>
                  </a:schemeClr>
                </a:solidFill>
              </a:defRPr>
            </a:lvl3pPr>
            <a:lvl4pPr>
              <a:spcBef>
                <a:spcPts val="0"/>
              </a:spcBef>
              <a:buClr>
                <a:srgbClr val="FFC000"/>
              </a:buClr>
              <a:defRPr sz="1600">
                <a:solidFill>
                  <a:schemeClr val="bg1">
                    <a:lumMod val="75000"/>
                    <a:lumOff val="25000"/>
                  </a:schemeClr>
                </a:solidFill>
              </a:defRPr>
            </a:lvl4pPr>
            <a:lvl5pPr>
              <a:spcBef>
                <a:spcPts val="0"/>
              </a:spcBef>
              <a:buClr>
                <a:srgbClr val="FFC000"/>
              </a:buClr>
              <a:defRPr sz="1600">
                <a:solidFill>
                  <a:schemeClr val="bg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bwMode="auto">
          <a:xfrm>
            <a:off x="685800" y="990600"/>
            <a:ext cx="7696200" cy="457200"/>
          </a:xfrm>
          <a:prstGeom prst="rect">
            <a:avLst/>
          </a:prstGeom>
          <a:noFill/>
          <a:ln w="9525">
            <a:noFill/>
            <a:miter lim="800000"/>
            <a:headEnd/>
            <a:tailEnd/>
          </a:ln>
        </p:spPr>
        <p:txBody>
          <a:bodyPr/>
          <a:lstStyle>
            <a:lvl1pPr algn="r">
              <a:defRPr sz="2400">
                <a:solidFill>
                  <a:srgbClr val="FFB900"/>
                </a:solidFill>
              </a:defRPr>
            </a:lvl1pPr>
          </a:lstStyle>
          <a:p>
            <a:pPr lvl="0"/>
            <a:r>
              <a:rPr lang="en-US" dirty="0" smtClean="0"/>
              <a:t>Click to edit Master title style</a:t>
            </a:r>
          </a:p>
        </p:txBody>
      </p:sp>
      <p:sp>
        <p:nvSpPr>
          <p:cNvPr id="4" name="Slide Number Placeholder 5"/>
          <p:cNvSpPr>
            <a:spLocks noGrp="1"/>
          </p:cNvSpPr>
          <p:nvPr>
            <p:ph type="sldNum" sz="quarter" idx="10"/>
          </p:nvPr>
        </p:nvSpPr>
        <p:spPr/>
        <p:txBody>
          <a:bodyPr/>
          <a:lstStyle>
            <a:lvl1pPr>
              <a:defRPr/>
            </a:lvl1pPr>
          </a:lstStyle>
          <a:p>
            <a:pPr>
              <a:defRPr/>
            </a:pPr>
            <a:fld id="{26935049-B2A3-48D3-969D-AD7A91F46949}" type="slidenum">
              <a:rPr lang="en-US"/>
              <a:pPr>
                <a:defRPr/>
              </a:pPr>
              <a:t>‹#›</a:t>
            </a:fld>
            <a:endParaRPr lang="en-US"/>
          </a:p>
        </p:txBody>
      </p:sp>
    </p:spTree>
    <p:extLst>
      <p:ext uri="{BB962C8B-B14F-4D97-AF65-F5344CB8AC3E}">
        <p14:creationId xmlns:p14="http://schemas.microsoft.com/office/powerpoint/2010/main" val="405067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Ppt master visual car exhuast.png"/>
          <p:cNvPicPr>
            <a:picLocks noChangeAspect="1"/>
          </p:cNvPicPr>
          <p:nvPr userDrawn="1"/>
        </p:nvPicPr>
        <p:blipFill>
          <a:blip r:embed="rId2" cstate="email"/>
          <a:stretch>
            <a:fillRect/>
          </a:stretch>
        </p:blipFill>
        <p:spPr>
          <a:xfrm>
            <a:off x="2028" y="0"/>
            <a:ext cx="9166351" cy="6876288"/>
          </a:xfrm>
          <a:prstGeom prst="rect">
            <a:avLst/>
          </a:prstGeom>
        </p:spPr>
      </p:pic>
      <p:sp>
        <p:nvSpPr>
          <p:cNvPr id="2" name="Title 1"/>
          <p:cNvSpPr>
            <a:spLocks noGrp="1"/>
          </p:cNvSpPr>
          <p:nvPr>
            <p:ph type="ctrTitle"/>
          </p:nvPr>
        </p:nvSpPr>
        <p:spPr>
          <a:xfrm>
            <a:off x="914400" y="1752600"/>
            <a:ext cx="5181600" cy="838199"/>
          </a:xfrm>
          <a:prstGeom prst="rect">
            <a:avLst/>
          </a:prstGeom>
        </p:spPr>
        <p:txBody>
          <a:bodyPr>
            <a:noAutofit/>
          </a:bodyPr>
          <a:lstStyle>
            <a:lvl1pPr algn="l">
              <a:defRPr sz="2800">
                <a:solidFill>
                  <a:srgbClr val="FF66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733800"/>
            <a:ext cx="5181600" cy="914400"/>
          </a:xfrm>
          <a:prstGeom prst="rect">
            <a:avLst/>
          </a:prstGeom>
        </p:spPr>
        <p:txBody>
          <a:bodyPr>
            <a:noAutofit/>
          </a:bodyPr>
          <a:lstStyle>
            <a:lvl1pPr marL="0" indent="0" algn="l">
              <a:spcBef>
                <a:spcPts val="0"/>
              </a:spcBef>
              <a:buNone/>
              <a:defRPr sz="2000" b="1">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6738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0"/>
            <a:ext cx="6858000" cy="1219200"/>
          </a:xfrm>
          <a:prstGeom prst="rect">
            <a:avLst/>
          </a:prstGeom>
        </p:spPr>
        <p:txBody>
          <a:bodyPr>
            <a:normAutofit/>
          </a:bodyPr>
          <a:lstStyle>
            <a:lvl1pPr algn="ctr">
              <a:defRPr sz="2800" b="1" cap="all" baseline="0">
                <a:solidFill>
                  <a:schemeClr val="bg1">
                    <a:lumMod val="75000"/>
                    <a:lumOff val="2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4649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838200" y="1066800"/>
            <a:ext cx="7696200" cy="457200"/>
          </a:xfrm>
          <a:prstGeom prst="rect">
            <a:avLst/>
          </a:prstGeom>
          <a:noFill/>
          <a:ln w="9525">
            <a:noFill/>
            <a:miter lim="800000"/>
            <a:headEnd/>
            <a:tailEnd/>
          </a:ln>
        </p:spPr>
        <p:txBody>
          <a:bodyPr/>
          <a:lstStyle>
            <a:lvl1pPr algn="r">
              <a:defRPr>
                <a:solidFill>
                  <a:srgbClr val="FFB900"/>
                </a:solidFill>
              </a:defRPr>
            </a:lvl1pPr>
          </a:lstStyle>
          <a:p>
            <a:pPr lvl="0"/>
            <a:r>
              <a:rPr lang="en-US" dirty="0" smtClean="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A6EB17B1-1671-4751-8A93-93BB899C83D6}" type="slidenum">
              <a:rPr lang="en-US"/>
              <a:pPr>
                <a:defRPr/>
              </a:pPr>
              <a:t>‹#›</a:t>
            </a:fld>
            <a:endParaRPr lang="en-US"/>
          </a:p>
        </p:txBody>
      </p:sp>
    </p:spTree>
    <p:extLst>
      <p:ext uri="{BB962C8B-B14F-4D97-AF65-F5344CB8AC3E}">
        <p14:creationId xmlns:p14="http://schemas.microsoft.com/office/powerpoint/2010/main" val="2487466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9" descr="ACFA_ppt_slide2.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75000"/>
                    <a:lumOff val="25000"/>
                  </a:schemeClr>
                </a:solidFill>
                <a:latin typeface="Arial" pitchFamily="34" charset="0"/>
                <a:cs typeface="Arial" pitchFamily="34" charset="0"/>
              </a:defRPr>
            </a:lvl1pPr>
          </a:lstStyle>
          <a:p>
            <a:pPr>
              <a:defRPr/>
            </a:pPr>
            <a:fld id="{66521E64-38BB-4DF3-85AD-B40022787C4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51" r:id="rId1"/>
    <p:sldLayoutId id="2147484353" r:id="rId2"/>
    <p:sldLayoutId id="2147484355" r:id="rId3"/>
    <p:sldLayoutId id="2147484352" r:id="rId4"/>
  </p:sldLayoutIdLst>
  <p:hf hdr="0" ftr="0" dt="0"/>
  <p:txStyles>
    <p:titleStyle>
      <a:lvl1pPr algn="l" rtl="0" eaLnBrk="0" fontAlgn="base" hangingPunct="0">
        <a:spcBef>
          <a:spcPct val="0"/>
        </a:spcBef>
        <a:spcAft>
          <a:spcPct val="0"/>
        </a:spcAft>
        <a:defRPr sz="2800" b="1" kern="1200">
          <a:solidFill>
            <a:srgbClr val="FF6600"/>
          </a:solidFill>
          <a:latin typeface="Arial" pitchFamily="34" charset="0"/>
          <a:ea typeface="+mj-ea"/>
          <a:cs typeface="Arial" pitchFamily="34" charset="0"/>
        </a:defRPr>
      </a:lvl1pPr>
      <a:lvl2pPr algn="l" rtl="0" eaLnBrk="0" fontAlgn="base" hangingPunct="0">
        <a:spcBef>
          <a:spcPct val="0"/>
        </a:spcBef>
        <a:spcAft>
          <a:spcPct val="0"/>
        </a:spcAft>
        <a:defRPr sz="2800" b="1">
          <a:solidFill>
            <a:srgbClr val="FF6600"/>
          </a:solidFill>
          <a:latin typeface="Arial" charset="0"/>
          <a:cs typeface="Arial" charset="0"/>
        </a:defRPr>
      </a:lvl2pPr>
      <a:lvl3pPr algn="l" rtl="0" eaLnBrk="0" fontAlgn="base" hangingPunct="0">
        <a:spcBef>
          <a:spcPct val="0"/>
        </a:spcBef>
        <a:spcAft>
          <a:spcPct val="0"/>
        </a:spcAft>
        <a:defRPr sz="2800" b="1">
          <a:solidFill>
            <a:srgbClr val="FF6600"/>
          </a:solidFill>
          <a:latin typeface="Arial" charset="0"/>
          <a:cs typeface="Arial" charset="0"/>
        </a:defRPr>
      </a:lvl3pPr>
      <a:lvl4pPr algn="l" rtl="0" eaLnBrk="0" fontAlgn="base" hangingPunct="0">
        <a:spcBef>
          <a:spcPct val="0"/>
        </a:spcBef>
        <a:spcAft>
          <a:spcPct val="0"/>
        </a:spcAft>
        <a:defRPr sz="2800" b="1">
          <a:solidFill>
            <a:srgbClr val="FF6600"/>
          </a:solidFill>
          <a:latin typeface="Arial" charset="0"/>
          <a:cs typeface="Arial" charset="0"/>
        </a:defRPr>
      </a:lvl4pPr>
      <a:lvl5pPr algn="l" rtl="0" eaLnBrk="0" fontAlgn="base" hangingPunct="0">
        <a:spcBef>
          <a:spcPct val="0"/>
        </a:spcBef>
        <a:spcAft>
          <a:spcPct val="0"/>
        </a:spcAft>
        <a:defRPr sz="2800" b="1">
          <a:solidFill>
            <a:srgbClr val="FF6600"/>
          </a:solidFill>
          <a:latin typeface="Arial" charset="0"/>
          <a:cs typeface="Arial" charset="0"/>
        </a:defRPr>
      </a:lvl5pPr>
      <a:lvl6pPr marL="457200" algn="l" rtl="0" fontAlgn="base">
        <a:spcBef>
          <a:spcPct val="0"/>
        </a:spcBef>
        <a:spcAft>
          <a:spcPct val="0"/>
        </a:spcAft>
        <a:defRPr sz="2800" b="1">
          <a:solidFill>
            <a:srgbClr val="2B488D"/>
          </a:solidFill>
          <a:latin typeface="Arial" charset="0"/>
          <a:cs typeface="Arial" charset="0"/>
        </a:defRPr>
      </a:lvl6pPr>
      <a:lvl7pPr marL="914400" algn="l" rtl="0" fontAlgn="base">
        <a:spcBef>
          <a:spcPct val="0"/>
        </a:spcBef>
        <a:spcAft>
          <a:spcPct val="0"/>
        </a:spcAft>
        <a:defRPr sz="2800" b="1">
          <a:solidFill>
            <a:srgbClr val="2B488D"/>
          </a:solidFill>
          <a:latin typeface="Arial" charset="0"/>
          <a:cs typeface="Arial" charset="0"/>
        </a:defRPr>
      </a:lvl7pPr>
      <a:lvl8pPr marL="1371600" algn="l" rtl="0" fontAlgn="base">
        <a:spcBef>
          <a:spcPct val="0"/>
        </a:spcBef>
        <a:spcAft>
          <a:spcPct val="0"/>
        </a:spcAft>
        <a:defRPr sz="2800" b="1">
          <a:solidFill>
            <a:srgbClr val="2B488D"/>
          </a:solidFill>
          <a:latin typeface="Arial" charset="0"/>
          <a:cs typeface="Arial" charset="0"/>
        </a:defRPr>
      </a:lvl8pPr>
      <a:lvl9pPr marL="1828800" algn="l" rtl="0" fontAlgn="base">
        <a:spcBef>
          <a:spcPct val="0"/>
        </a:spcBef>
        <a:spcAft>
          <a:spcPct val="0"/>
        </a:spcAft>
        <a:defRPr sz="2800" b="1">
          <a:solidFill>
            <a:srgbClr val="2B488D"/>
          </a:solidFill>
          <a:latin typeface="Arial" charset="0"/>
          <a:cs typeface="Arial" charset="0"/>
        </a:defRPr>
      </a:lvl9pPr>
    </p:titleStyle>
    <p:bodyStyle>
      <a:lvl1pPr marL="342900" indent="-342900" algn="l" rtl="0" eaLnBrk="0" fontAlgn="base" hangingPunct="0">
        <a:spcBef>
          <a:spcPts val="200"/>
        </a:spcBef>
        <a:spcAft>
          <a:spcPct val="0"/>
        </a:spcAft>
        <a:buClr>
          <a:srgbClr val="E46C0A"/>
        </a:buClr>
        <a:buFont typeface="Arial" charset="0"/>
        <a:buChar char="•"/>
        <a:defRPr sz="2400" kern="1200">
          <a:solidFill>
            <a:srgbClr val="404040"/>
          </a:solidFill>
          <a:latin typeface="Arial" pitchFamily="34" charset="0"/>
          <a:ea typeface="+mn-ea"/>
          <a:cs typeface="Arial" pitchFamily="34" charset="0"/>
        </a:defRPr>
      </a:lvl1pPr>
      <a:lvl2pPr marL="742950" indent="-285750" algn="l" rtl="0" eaLnBrk="0" fontAlgn="base" hangingPunct="0">
        <a:spcBef>
          <a:spcPts val="200"/>
        </a:spcBef>
        <a:spcAft>
          <a:spcPct val="0"/>
        </a:spcAft>
        <a:buClr>
          <a:srgbClr val="E46C0A"/>
        </a:buClr>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ts val="200"/>
        </a:spcBef>
        <a:spcAft>
          <a:spcPct val="0"/>
        </a:spcAft>
        <a:buClr>
          <a:srgbClr val="E46C0A"/>
        </a:buClr>
        <a:buFont typeface="Arial" charset="0"/>
        <a:buChar char="•"/>
        <a:defRPr sz="2000" kern="1200">
          <a:solidFill>
            <a:srgbClr val="404040"/>
          </a:solidFill>
          <a:latin typeface="Arial" pitchFamily="34" charset="0"/>
          <a:ea typeface="+mn-ea"/>
          <a:cs typeface="Arial" pitchFamily="34" charset="0"/>
        </a:defRPr>
      </a:lvl3pPr>
      <a:lvl4pPr marL="1600200" indent="-228600" algn="l" rtl="0" eaLnBrk="0" fontAlgn="base" hangingPunct="0">
        <a:spcBef>
          <a:spcPts val="200"/>
        </a:spcBef>
        <a:spcAft>
          <a:spcPct val="0"/>
        </a:spcAft>
        <a:buClr>
          <a:srgbClr val="E46C0A"/>
        </a:buClr>
        <a:buFont typeface="Arial" charset="0"/>
        <a:buChar char="–"/>
        <a:defRPr sz="2000" kern="1200">
          <a:solidFill>
            <a:srgbClr val="40404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ctrTitle"/>
          </p:nvPr>
        </p:nvSpPr>
        <p:spPr bwMode="auto">
          <a:xfrm>
            <a:off x="914400" y="2514600"/>
            <a:ext cx="6019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a:t>Key Priorities for Fuel Quality Developments in Asia</a:t>
            </a:r>
            <a:endParaRPr lang="en-US" altLang="en-US" sz="3000" dirty="0" smtClean="0">
              <a:latin typeface="Arial" charset="0"/>
              <a:cs typeface="Arial" charset="0"/>
            </a:endParaRPr>
          </a:p>
        </p:txBody>
      </p:sp>
      <p:sp>
        <p:nvSpPr>
          <p:cNvPr id="17411" name="Subtitle 7"/>
          <p:cNvSpPr>
            <a:spLocks noGrp="1"/>
          </p:cNvSpPr>
          <p:nvPr>
            <p:ph type="subTitle" idx="1"/>
          </p:nvPr>
        </p:nvSpPr>
        <p:spPr bwMode="auto">
          <a:xfrm>
            <a:off x="914400" y="4648200"/>
            <a:ext cx="58674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US" altLang="en-US" dirty="0" smtClean="0">
                <a:solidFill>
                  <a:srgbClr val="404040"/>
                </a:solidFill>
                <a:latin typeface="Arial" charset="0"/>
                <a:cs typeface="Arial" charset="0"/>
              </a:rPr>
              <a:t>By Clarence Woo</a:t>
            </a:r>
          </a:p>
          <a:p>
            <a:pPr>
              <a:spcBef>
                <a:spcPct val="0"/>
              </a:spcBef>
            </a:pPr>
            <a:r>
              <a:rPr lang="en-US" altLang="en-US" dirty="0" smtClean="0">
                <a:solidFill>
                  <a:srgbClr val="404040"/>
                </a:solidFill>
                <a:latin typeface="Arial" charset="0"/>
                <a:cs typeface="Arial" charset="0"/>
              </a:rPr>
              <a:t>Executive Director </a:t>
            </a:r>
          </a:p>
          <a:p>
            <a:pPr>
              <a:spcBef>
                <a:spcPct val="0"/>
              </a:spcBef>
            </a:pPr>
            <a:endParaRPr lang="en-US" altLang="en-US" dirty="0" smtClean="0">
              <a:solidFill>
                <a:srgbClr val="404040"/>
              </a:solidFill>
              <a:latin typeface="Arial" charset="0"/>
              <a:cs typeface="Arial" charset="0"/>
            </a:endParaRPr>
          </a:p>
          <a:p>
            <a:pPr>
              <a:spcBef>
                <a:spcPct val="0"/>
              </a:spcBef>
            </a:pPr>
            <a:r>
              <a:rPr lang="en-US" altLang="en-US" dirty="0" smtClean="0">
                <a:solidFill>
                  <a:srgbClr val="404040"/>
                </a:solidFill>
                <a:latin typeface="Arial" charset="0"/>
                <a:cs typeface="Arial" charset="0"/>
              </a:rPr>
              <a:t>24 November 2014</a:t>
            </a:r>
          </a:p>
          <a:p>
            <a:pPr>
              <a:spcBef>
                <a:spcPct val="0"/>
              </a:spcBef>
            </a:pPr>
            <a:r>
              <a:rPr lang="en-US" altLang="en-US" dirty="0" smtClean="0">
                <a:solidFill>
                  <a:srgbClr val="404040"/>
                </a:solidFill>
                <a:latin typeface="Arial" charset="0"/>
                <a:cs typeface="Arial" charset="0"/>
              </a:rPr>
              <a:t>Cairo, Egypt</a:t>
            </a:r>
          </a:p>
        </p:txBody>
      </p:sp>
    </p:spTree>
    <p:extLst>
      <p:ext uri="{BB962C8B-B14F-4D97-AF65-F5344CB8AC3E}">
        <p14:creationId xmlns:p14="http://schemas.microsoft.com/office/powerpoint/2010/main" val="3535646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SG" sz="2000" dirty="0" smtClean="0"/>
              <a:t>China announced </a:t>
            </a:r>
            <a:r>
              <a:rPr lang="en-SG" sz="2000" dirty="0"/>
              <a:t>the implementation of the new GB-V national standards for vehicle-use gasoline. </a:t>
            </a:r>
            <a:endParaRPr lang="en-SG" sz="2000" dirty="0" smtClean="0"/>
          </a:p>
          <a:p>
            <a:endParaRPr lang="en-SG" sz="2000" dirty="0"/>
          </a:p>
          <a:p>
            <a:r>
              <a:rPr lang="en-SG" sz="2000" dirty="0" smtClean="0"/>
              <a:t>The </a:t>
            </a:r>
            <a:r>
              <a:rPr lang="en-SG" sz="2000" dirty="0"/>
              <a:t>implementation of the new standard is meant to be completed by January 1, 2018</a:t>
            </a:r>
            <a:r>
              <a:rPr lang="en-SG" sz="2000" dirty="0" smtClean="0"/>
              <a:t>.</a:t>
            </a:r>
          </a:p>
          <a:p>
            <a:pPr marL="0" indent="0">
              <a:buNone/>
            </a:pPr>
            <a:endParaRPr lang="en-SG" sz="2000" dirty="0"/>
          </a:p>
          <a:p>
            <a:r>
              <a:rPr lang="en-SG" sz="2000" dirty="0" smtClean="0"/>
              <a:t>The </a:t>
            </a:r>
            <a:r>
              <a:rPr lang="en-SG" sz="2000" dirty="0"/>
              <a:t>GB-V standard almost exactly matches the Euro 5 standard, and the key changes compared to GB-V are:</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SG" sz="2000" dirty="0"/>
          </a:p>
          <a:p>
            <a:pPr marL="0" indent="0">
              <a:buNone/>
            </a:pPr>
            <a:r>
              <a:rPr lang="en-SG" sz="2000" dirty="0"/>
              <a:t> </a:t>
            </a:r>
          </a:p>
          <a:p>
            <a:endParaRPr lang="en-SG" dirty="0"/>
          </a:p>
        </p:txBody>
      </p:sp>
      <p:sp>
        <p:nvSpPr>
          <p:cNvPr id="2" name="Title 1"/>
          <p:cNvSpPr>
            <a:spLocks noGrp="1"/>
          </p:cNvSpPr>
          <p:nvPr>
            <p:ph type="title"/>
          </p:nvPr>
        </p:nvSpPr>
        <p:spPr/>
        <p:txBody>
          <a:bodyPr/>
          <a:lstStyle/>
          <a:p>
            <a:r>
              <a:rPr lang="en-US" dirty="0" smtClean="0"/>
              <a:t>China</a:t>
            </a:r>
            <a:endParaRPr lang="en-SG" dirty="0"/>
          </a:p>
        </p:txBody>
      </p:sp>
      <p:sp>
        <p:nvSpPr>
          <p:cNvPr id="3" name="Slide Number Placeholder 2"/>
          <p:cNvSpPr>
            <a:spLocks noGrp="1"/>
          </p:cNvSpPr>
          <p:nvPr>
            <p:ph type="sldNum" sz="quarter" idx="10"/>
          </p:nvPr>
        </p:nvSpPr>
        <p:spPr/>
        <p:txBody>
          <a:bodyPr/>
          <a:lstStyle/>
          <a:p>
            <a:pPr>
              <a:defRPr/>
            </a:pPr>
            <a:fld id="{A6EB17B1-1671-4751-8A93-93BB899C83D6}" type="slidenum">
              <a:rPr lang="en-US" smtClean="0"/>
              <a:pPr>
                <a:defRPr/>
              </a:pPr>
              <a:t>10</a:t>
            </a:fld>
            <a:endParaRPr lang="en-US"/>
          </a:p>
        </p:txBody>
      </p:sp>
      <p:graphicFrame>
        <p:nvGraphicFramePr>
          <p:cNvPr id="6" name="Diagram 5"/>
          <p:cNvGraphicFramePr/>
          <p:nvPr>
            <p:extLst>
              <p:ext uri="{D42A27DB-BD31-4B8C-83A1-F6EECF244321}">
                <p14:modId xmlns:p14="http://schemas.microsoft.com/office/powerpoint/2010/main" val="1061443785"/>
              </p:ext>
            </p:extLst>
          </p:nvPr>
        </p:nvGraphicFramePr>
        <p:xfrm>
          <a:off x="1219200" y="4114800"/>
          <a:ext cx="7086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727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octane grade gasoline for fuel economy</a:t>
            </a:r>
            <a:endParaRPr lang="en-SG" dirty="0"/>
          </a:p>
        </p:txBody>
      </p:sp>
    </p:spTree>
    <p:extLst>
      <p:ext uri="{BB962C8B-B14F-4D97-AF65-F5344CB8AC3E}">
        <p14:creationId xmlns:p14="http://schemas.microsoft.com/office/powerpoint/2010/main" val="530137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838200"/>
            <a:ext cx="7696200" cy="457200"/>
          </a:xfrm>
        </p:spPr>
        <p:txBody>
          <a:bodyPr/>
          <a:lstStyle/>
          <a:p>
            <a:pPr lvl="0"/>
            <a:r>
              <a:rPr lang="en-SG" dirty="0"/>
              <a:t>Fuel efficiency improvements</a:t>
            </a:r>
          </a:p>
        </p:txBody>
      </p:sp>
      <p:sp>
        <p:nvSpPr>
          <p:cNvPr id="4" name="Slide Number Placeholder 3"/>
          <p:cNvSpPr>
            <a:spLocks noGrp="1"/>
          </p:cNvSpPr>
          <p:nvPr>
            <p:ph type="sldNum" sz="quarter" idx="10"/>
          </p:nvPr>
        </p:nvSpPr>
        <p:spPr/>
        <p:txBody>
          <a:bodyPr/>
          <a:lstStyle/>
          <a:p>
            <a:pPr>
              <a:defRPr/>
            </a:pPr>
            <a:fld id="{26935049-B2A3-48D3-969D-AD7A91F46949}" type="slidenum">
              <a:rPr lang="en-US" smtClean="0"/>
              <a:pPr>
                <a:defRPr/>
              </a:pPr>
              <a:t>12</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131459" cy="3390267"/>
          </a:xfrm>
          <a:prstGeom prst="rect">
            <a:avLst/>
          </a:prstGeom>
          <a:noFill/>
          <a:ln w="444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6364" y="5106643"/>
            <a:ext cx="841663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SG" b="1" dirty="0" smtClean="0">
                <a:solidFill>
                  <a:schemeClr val="bg1"/>
                </a:solidFill>
                <a:latin typeface="Arial" panose="020B0604020202020204" pitchFamily="34" charset="0"/>
                <a:cs typeface="Arial" panose="020B0604020202020204" pitchFamily="34" charset="0"/>
              </a:rPr>
              <a:t>Fuel </a:t>
            </a:r>
            <a:r>
              <a:rPr lang="en-SG" b="1" dirty="0">
                <a:solidFill>
                  <a:schemeClr val="bg1"/>
                </a:solidFill>
                <a:latin typeface="Arial" panose="020B0604020202020204" pitchFamily="34" charset="0"/>
                <a:cs typeface="Arial" panose="020B0604020202020204" pitchFamily="34" charset="0"/>
              </a:rPr>
              <a:t>efficiency will improve by 2-8% by upgrading </a:t>
            </a:r>
            <a:r>
              <a:rPr lang="en-SG" b="1" dirty="0" smtClean="0">
                <a:solidFill>
                  <a:schemeClr val="bg1"/>
                </a:solidFill>
                <a:latin typeface="Arial" panose="020B0604020202020204" pitchFamily="34" charset="0"/>
                <a:cs typeface="Arial" panose="020B0604020202020204" pitchFamily="34" charset="0"/>
              </a:rPr>
              <a:t>90 RON to </a:t>
            </a:r>
            <a:r>
              <a:rPr lang="en-SG" b="1" dirty="0">
                <a:solidFill>
                  <a:schemeClr val="bg1"/>
                </a:solidFill>
                <a:latin typeface="Arial" panose="020B0604020202020204" pitchFamily="34" charset="0"/>
                <a:cs typeface="Arial" panose="020B0604020202020204" pitchFamily="34" charset="0"/>
              </a:rPr>
              <a:t>95 RON </a:t>
            </a:r>
            <a:r>
              <a:rPr lang="en-SG" b="1" dirty="0" smtClean="0">
                <a:solidFill>
                  <a:schemeClr val="bg1"/>
                </a:solidFill>
                <a:latin typeface="Arial" panose="020B0604020202020204" pitchFamily="34" charset="0"/>
                <a:cs typeface="Arial" panose="020B0604020202020204" pitchFamily="34" charset="0"/>
              </a:rPr>
              <a:t>gasoline </a:t>
            </a:r>
            <a:r>
              <a:rPr lang="en-SG" b="1" dirty="0">
                <a:solidFill>
                  <a:schemeClr val="bg1"/>
                </a:solidFill>
                <a:latin typeface="Arial" panose="020B0604020202020204" pitchFamily="34" charset="0"/>
                <a:cs typeface="Arial" panose="020B0604020202020204" pitchFamily="34" charset="0"/>
              </a:rPr>
              <a:t>with up to 8% for supercharged engines and 2-4% for conventional </a:t>
            </a:r>
            <a:r>
              <a:rPr lang="en-SG" b="1" dirty="0" smtClean="0">
                <a:solidFill>
                  <a:schemeClr val="bg1"/>
                </a:solidFill>
                <a:latin typeface="Arial" panose="020B0604020202020204" pitchFamily="34" charset="0"/>
                <a:cs typeface="Arial" panose="020B0604020202020204" pitchFamily="34" charset="0"/>
              </a:rPr>
              <a:t>engines. </a:t>
            </a:r>
            <a:endParaRPr lang="en-SG" b="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14475"/>
            <a:ext cx="4548187"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25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396240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pPr algn="just"/>
            <a:r>
              <a:rPr lang="en-US" sz="2000" dirty="0" smtClean="0"/>
              <a:t>We need commitment from countries and governments to commit to better fuel standards at this meeting. </a:t>
            </a:r>
          </a:p>
          <a:p>
            <a:pPr algn="just"/>
            <a:endParaRPr lang="en-US" sz="2000" dirty="0"/>
          </a:p>
          <a:p>
            <a:pPr algn="just"/>
            <a:r>
              <a:rPr lang="en-US" sz="2000" dirty="0" smtClean="0"/>
              <a:t>UNEP, CEDARE, LAS, ACFA and other similar </a:t>
            </a:r>
            <a:r>
              <a:rPr lang="en-US" sz="2000" dirty="0" err="1" smtClean="0"/>
              <a:t>organisations</a:t>
            </a:r>
            <a:r>
              <a:rPr lang="en-US" sz="2000" dirty="0" smtClean="0"/>
              <a:t> can assist to help governments map out their own fuel quality roadmap. </a:t>
            </a:r>
          </a:p>
          <a:p>
            <a:pPr algn="just"/>
            <a:endParaRPr lang="en-US" sz="2000" dirty="0"/>
          </a:p>
          <a:p>
            <a:pPr algn="just"/>
            <a:r>
              <a:rPr lang="en-US" sz="2000" dirty="0" smtClean="0"/>
              <a:t>Not only contribute to better air quality, but also benefit countries economically and ensure energy security.</a:t>
            </a:r>
            <a:endParaRPr lang="en-SG" sz="2000" dirty="0"/>
          </a:p>
        </p:txBody>
      </p:sp>
      <p:sp>
        <p:nvSpPr>
          <p:cNvPr id="3" name="Title 2"/>
          <p:cNvSpPr>
            <a:spLocks noGrp="1"/>
          </p:cNvSpPr>
          <p:nvPr>
            <p:ph type="title"/>
          </p:nvPr>
        </p:nvSpPr>
        <p:spPr/>
        <p:txBody>
          <a:bodyPr/>
          <a:lstStyle/>
          <a:p>
            <a:r>
              <a:rPr lang="en-US" dirty="0" smtClean="0"/>
              <a:t>Conclusions</a:t>
            </a:r>
            <a:endParaRPr lang="en-SG" dirty="0"/>
          </a:p>
        </p:txBody>
      </p:sp>
      <p:sp>
        <p:nvSpPr>
          <p:cNvPr id="4" name="Slide Number Placeholder 3"/>
          <p:cNvSpPr>
            <a:spLocks noGrp="1"/>
          </p:cNvSpPr>
          <p:nvPr>
            <p:ph type="sldNum" sz="quarter" idx="10"/>
          </p:nvPr>
        </p:nvSpPr>
        <p:spPr/>
        <p:txBody>
          <a:bodyPr/>
          <a:lstStyle/>
          <a:p>
            <a:pPr>
              <a:defRPr/>
            </a:pPr>
            <a:fld id="{26935049-B2A3-48D3-969D-AD7A91F46949}" type="slidenum">
              <a:rPr lang="en-US" smtClean="0"/>
              <a:pPr>
                <a:defRPr/>
              </a:pPr>
              <a:t>13</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02175"/>
            <a:ext cx="22860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9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556E-17 5.55042E-8 L 0.55833 -0.0222 " pathEditMode="relative" rAng="0" ptsTypes="AA">
                                      <p:cBhvr>
                                        <p:cTn id="6" dur="2000" fill="hold"/>
                                        <p:tgtEl>
                                          <p:spTgt spid="1026"/>
                                        </p:tgtEl>
                                        <p:attrNameLst>
                                          <p:attrName>ppt_x</p:attrName>
                                          <p:attrName>ppt_y</p:attrName>
                                        </p:attrNameLst>
                                      </p:cBhvr>
                                      <p:rCtr x="27917" y="-11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SG"/>
          </a:p>
        </p:txBody>
      </p:sp>
    </p:spTree>
    <p:extLst>
      <p:ext uri="{BB962C8B-B14F-4D97-AF65-F5344CB8AC3E}">
        <p14:creationId xmlns:p14="http://schemas.microsoft.com/office/powerpoint/2010/main" val="1444374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altLang="en-US" sz="2000" i="1" smtClean="0">
              <a:solidFill>
                <a:srgbClr val="404040"/>
              </a:solidFill>
              <a:latin typeface="Arial" charset="0"/>
              <a:cs typeface="Arial" charset="0"/>
            </a:endParaRPr>
          </a:p>
          <a:p>
            <a:pPr marL="0" indent="0" algn="ctr">
              <a:buFont typeface="Arial" charset="0"/>
              <a:buNone/>
            </a:pPr>
            <a:r>
              <a:rPr lang="en-US" altLang="en-US" sz="2000" smtClean="0">
                <a:solidFill>
                  <a:srgbClr val="404040"/>
                </a:solidFill>
                <a:latin typeface="Arial" charset="0"/>
                <a:cs typeface="Arial" charset="0"/>
              </a:rPr>
              <a:t>Working closely with fuel policymakers, </a:t>
            </a:r>
          </a:p>
          <a:p>
            <a:pPr marL="0" indent="0" algn="ctr">
              <a:buFont typeface="Arial" charset="0"/>
              <a:buNone/>
            </a:pPr>
            <a:r>
              <a:rPr lang="en-US" altLang="en-US" sz="2000" smtClean="0">
                <a:solidFill>
                  <a:srgbClr val="404040"/>
                </a:solidFill>
                <a:latin typeface="Arial" charset="0"/>
                <a:cs typeface="Arial" charset="0"/>
              </a:rPr>
              <a:t>regulators and stakeholders in the fuel industry, </a:t>
            </a:r>
          </a:p>
          <a:p>
            <a:pPr marL="0" indent="0" algn="ctr">
              <a:buFont typeface="Arial" charset="0"/>
              <a:buNone/>
            </a:pPr>
            <a:r>
              <a:rPr lang="en-US" altLang="en-US" sz="2000" smtClean="0">
                <a:solidFill>
                  <a:srgbClr val="404040"/>
                </a:solidFill>
                <a:latin typeface="Arial" charset="0"/>
                <a:cs typeface="Arial" charset="0"/>
              </a:rPr>
              <a:t>ACFA promotes and advances the use of </a:t>
            </a:r>
          </a:p>
          <a:p>
            <a:pPr marL="0" indent="0" algn="ctr">
              <a:buFont typeface="Arial" charset="0"/>
              <a:buNone/>
            </a:pPr>
            <a:r>
              <a:rPr lang="en-US" altLang="en-US" sz="2000" smtClean="0">
                <a:solidFill>
                  <a:srgbClr val="0000FF"/>
                </a:solidFill>
                <a:latin typeface="Arial" charset="0"/>
                <a:cs typeface="Arial" charset="0"/>
              </a:rPr>
              <a:t>clean</a:t>
            </a:r>
            <a:r>
              <a:rPr lang="en-US" altLang="en-US" sz="2000" i="1" smtClean="0">
                <a:solidFill>
                  <a:srgbClr val="0000FF"/>
                </a:solidFill>
                <a:latin typeface="Arial" charset="0"/>
                <a:cs typeface="Arial" charset="0"/>
              </a:rPr>
              <a:t>er</a:t>
            </a:r>
            <a:r>
              <a:rPr lang="en-US" altLang="en-US" sz="2000" smtClean="0">
                <a:solidFill>
                  <a:srgbClr val="0000FF"/>
                </a:solidFill>
                <a:latin typeface="Arial" charset="0"/>
                <a:cs typeface="Arial" charset="0"/>
              </a:rPr>
              <a:t> automotive fuels </a:t>
            </a:r>
            <a:r>
              <a:rPr lang="en-US" altLang="en-US" sz="2000" smtClean="0">
                <a:solidFill>
                  <a:srgbClr val="404040"/>
                </a:solidFill>
                <a:latin typeface="Arial" charset="0"/>
                <a:cs typeface="Arial" charset="0"/>
              </a:rPr>
              <a:t>based on principles of </a:t>
            </a:r>
          </a:p>
          <a:p>
            <a:pPr marL="0" indent="0" algn="ctr">
              <a:buFont typeface="Arial" charset="0"/>
              <a:buNone/>
            </a:pPr>
            <a:r>
              <a:rPr lang="en-US" altLang="en-US" sz="2000" smtClean="0">
                <a:solidFill>
                  <a:srgbClr val="0000FF"/>
                </a:solidFill>
                <a:latin typeface="Arial" charset="0"/>
                <a:cs typeface="Arial" charset="0"/>
              </a:rPr>
              <a:t>sound science, cost efficiency </a:t>
            </a:r>
            <a:r>
              <a:rPr lang="en-US" altLang="en-US" sz="2000" smtClean="0">
                <a:solidFill>
                  <a:srgbClr val="404040"/>
                </a:solidFill>
                <a:latin typeface="Arial" charset="0"/>
                <a:cs typeface="Arial" charset="0"/>
              </a:rPr>
              <a:t>and </a:t>
            </a:r>
          </a:p>
          <a:p>
            <a:pPr marL="0" indent="0" algn="ctr">
              <a:buFont typeface="Arial" charset="0"/>
              <a:buNone/>
            </a:pPr>
            <a:r>
              <a:rPr lang="en-US" altLang="en-US" sz="2000" smtClean="0">
                <a:solidFill>
                  <a:srgbClr val="0000FF"/>
                </a:solidFill>
                <a:latin typeface="Arial" charset="0"/>
                <a:cs typeface="Arial" charset="0"/>
              </a:rPr>
              <a:t>sustainability of the environment.</a:t>
            </a:r>
            <a:r>
              <a:rPr lang="en-US" altLang="en-US" sz="2000" smtClean="0">
                <a:solidFill>
                  <a:srgbClr val="404040"/>
                </a:solidFill>
                <a:latin typeface="Arial" charset="0"/>
                <a:cs typeface="Arial" charset="0"/>
              </a:rPr>
              <a:t> </a:t>
            </a:r>
          </a:p>
        </p:txBody>
      </p:sp>
      <p:sp>
        <p:nvSpPr>
          <p:cNvPr id="10243"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Who is ACFA? </a:t>
            </a:r>
          </a:p>
        </p:txBody>
      </p:sp>
    </p:spTree>
    <p:extLst>
      <p:ext uri="{BB962C8B-B14F-4D97-AF65-F5344CB8AC3E}">
        <p14:creationId xmlns:p14="http://schemas.microsoft.com/office/powerpoint/2010/main" val="47345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Asia and Middle East cities most polluted</a:t>
            </a:r>
            <a:endParaRPr lang="en-SG" dirty="0"/>
          </a:p>
        </p:txBody>
      </p:sp>
      <p:sp>
        <p:nvSpPr>
          <p:cNvPr id="3" name="Slide Number Placeholder 2"/>
          <p:cNvSpPr>
            <a:spLocks noGrp="1"/>
          </p:cNvSpPr>
          <p:nvPr>
            <p:ph type="sldNum" sz="quarter" idx="10"/>
          </p:nvPr>
        </p:nvSpPr>
        <p:spPr/>
        <p:txBody>
          <a:bodyPr/>
          <a:lstStyle/>
          <a:p>
            <a:pPr>
              <a:defRPr/>
            </a:pPr>
            <a:fld id="{A6EB17B1-1671-4751-8A93-93BB899C83D6}" type="slidenum">
              <a:rPr lang="en-US" smtClean="0"/>
              <a:pPr>
                <a:defRPr/>
              </a:pPr>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11221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19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SG" sz="1800" dirty="0" smtClean="0"/>
              <a:t>The </a:t>
            </a:r>
            <a:r>
              <a:rPr lang="en-SG" sz="1800" dirty="0"/>
              <a:t>world pollution map is a matching image of the air emission standards applied in those </a:t>
            </a:r>
            <a:r>
              <a:rPr lang="en-SG" sz="1800" dirty="0" smtClean="0"/>
              <a:t>countries.</a:t>
            </a:r>
          </a:p>
          <a:p>
            <a:pPr algn="just"/>
            <a:endParaRPr lang="en-US" sz="1800" dirty="0"/>
          </a:p>
          <a:p>
            <a:pPr algn="just"/>
            <a:r>
              <a:rPr lang="en-US" sz="1800" dirty="0" smtClean="0"/>
              <a:t>Up to 90% of a city’s pollution is caused by vehicles.</a:t>
            </a:r>
            <a:endParaRPr lang="en-SG" sz="1800" dirty="0" smtClean="0"/>
          </a:p>
          <a:p>
            <a:pPr algn="just"/>
            <a:endParaRPr lang="en-SG" sz="1800" dirty="0"/>
          </a:p>
          <a:p>
            <a:pPr algn="just"/>
            <a:r>
              <a:rPr lang="en-SG" sz="1800" dirty="0" smtClean="0"/>
              <a:t>Pressing </a:t>
            </a:r>
            <a:r>
              <a:rPr lang="en-SG" sz="1800" dirty="0"/>
              <a:t>need for countries in Asia and the Middle East to improve their fuel standards.</a:t>
            </a:r>
          </a:p>
          <a:p>
            <a:pPr marL="0" indent="0" algn="just">
              <a:buNone/>
            </a:pPr>
            <a:r>
              <a:rPr lang="en-SG" sz="1800" dirty="0"/>
              <a:t> </a:t>
            </a:r>
          </a:p>
          <a:p>
            <a:pPr algn="just"/>
            <a:r>
              <a:rPr lang="en-SG" sz="1800" dirty="0"/>
              <a:t>Transportation fuels are a main contributor to </a:t>
            </a:r>
            <a:r>
              <a:rPr lang="en-SG" sz="1800" dirty="0" smtClean="0"/>
              <a:t>PM2.5.</a:t>
            </a:r>
          </a:p>
          <a:p>
            <a:pPr algn="just"/>
            <a:endParaRPr lang="en-SG" sz="1800" dirty="0"/>
          </a:p>
          <a:p>
            <a:pPr algn="just"/>
            <a:r>
              <a:rPr lang="en-SG" sz="1800" dirty="0" smtClean="0">
                <a:solidFill>
                  <a:srgbClr val="FF0000"/>
                </a:solidFill>
              </a:rPr>
              <a:t>Health </a:t>
            </a:r>
            <a:r>
              <a:rPr lang="en-SG" sz="1800" dirty="0">
                <a:solidFill>
                  <a:srgbClr val="FF0000"/>
                </a:solidFill>
              </a:rPr>
              <a:t>concerns make emission standards an important factor to governments around the world. </a:t>
            </a:r>
          </a:p>
          <a:p>
            <a:pPr marL="0" indent="0">
              <a:buNone/>
            </a:pPr>
            <a:endParaRPr lang="en-SG" dirty="0"/>
          </a:p>
        </p:txBody>
      </p:sp>
      <p:sp>
        <p:nvSpPr>
          <p:cNvPr id="3" name="Title 2"/>
          <p:cNvSpPr>
            <a:spLocks noGrp="1"/>
          </p:cNvSpPr>
          <p:nvPr>
            <p:ph type="title"/>
          </p:nvPr>
        </p:nvSpPr>
        <p:spPr/>
        <p:txBody>
          <a:bodyPr/>
          <a:lstStyle/>
          <a:p>
            <a:r>
              <a:rPr lang="en-US" dirty="0" smtClean="0"/>
              <a:t>Need for better fuel standards?</a:t>
            </a:r>
            <a:endParaRPr lang="en-SG" dirty="0"/>
          </a:p>
        </p:txBody>
      </p:sp>
      <p:sp>
        <p:nvSpPr>
          <p:cNvPr id="4" name="Slide Number Placeholder 3"/>
          <p:cNvSpPr>
            <a:spLocks noGrp="1"/>
          </p:cNvSpPr>
          <p:nvPr>
            <p:ph type="sldNum" sz="quarter" idx="10"/>
          </p:nvPr>
        </p:nvSpPr>
        <p:spPr/>
        <p:txBody>
          <a:bodyPr/>
          <a:lstStyle/>
          <a:p>
            <a:pPr>
              <a:defRPr/>
            </a:pPr>
            <a:fld id="{26935049-B2A3-48D3-969D-AD7A91F46949}" type="slidenum">
              <a:rPr lang="en-US" smtClean="0"/>
              <a:pPr>
                <a:defRPr/>
              </a:pPr>
              <a:t>4</a:t>
            </a:fld>
            <a:endParaRPr lang="en-US"/>
          </a:p>
        </p:txBody>
      </p:sp>
    </p:spTree>
    <p:extLst>
      <p:ext uri="{BB962C8B-B14F-4D97-AF65-F5344CB8AC3E}">
        <p14:creationId xmlns:p14="http://schemas.microsoft.com/office/powerpoint/2010/main" val="4048366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153400" cy="457200"/>
          </a:xfrm>
        </p:spPr>
        <p:txBody>
          <a:bodyPr/>
          <a:lstStyle/>
          <a:p>
            <a:r>
              <a:rPr lang="en-US" dirty="0" smtClean="0"/>
              <a:t>Emission standards (New Light Duty Vehicles)</a:t>
            </a:r>
            <a:endParaRPr lang="en-SG" dirty="0"/>
          </a:p>
        </p:txBody>
      </p:sp>
      <p:sp>
        <p:nvSpPr>
          <p:cNvPr id="3" name="Slide Number Placeholder 2"/>
          <p:cNvSpPr>
            <a:spLocks noGrp="1"/>
          </p:cNvSpPr>
          <p:nvPr>
            <p:ph type="sldNum" sz="quarter" idx="10"/>
          </p:nvPr>
        </p:nvSpPr>
        <p:spPr/>
        <p:txBody>
          <a:bodyPr/>
          <a:lstStyle/>
          <a:p>
            <a:pPr>
              <a:defRPr/>
            </a:pPr>
            <a:fld id="{A6EB17B1-1671-4751-8A93-93BB899C83D6}" type="slidenum">
              <a:rPr lang="en-US" smtClean="0"/>
              <a:pPr>
                <a:defRPr/>
              </a:pPr>
              <a:t>5</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63" y="1785443"/>
            <a:ext cx="8385337" cy="423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6096000"/>
            <a:ext cx="4572000" cy="381000"/>
          </a:xfrm>
          <a:prstGeom prst="rect">
            <a:avLst/>
          </a:prstGeom>
          <a:noFill/>
        </p:spPr>
        <p:txBody>
          <a:bodyPr wrap="square" rtlCol="0">
            <a:spAutoFit/>
          </a:bodyPr>
          <a:lstStyle/>
          <a:p>
            <a:r>
              <a:rPr lang="en-US" b="1" dirty="0" smtClean="0">
                <a:solidFill>
                  <a:schemeClr val="bg1"/>
                </a:solidFill>
              </a:rPr>
              <a:t>Source: CAI-Asia. September 2011</a:t>
            </a:r>
            <a:endParaRPr lang="en-SG" b="1" dirty="0">
              <a:solidFill>
                <a:schemeClr val="bg1"/>
              </a:solidFill>
            </a:endParaRPr>
          </a:p>
        </p:txBody>
      </p:sp>
    </p:spTree>
    <p:extLst>
      <p:ext uri="{BB962C8B-B14F-4D97-AF65-F5344CB8AC3E}">
        <p14:creationId xmlns:p14="http://schemas.microsoft.com/office/powerpoint/2010/main" val="331101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473" y="2057400"/>
            <a:ext cx="2521527" cy="174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762000" y="1600200"/>
            <a:ext cx="7543800" cy="4648200"/>
          </a:xfrm>
        </p:spPr>
        <p:txBody>
          <a:bodyPr/>
          <a:lstStyle/>
          <a:p>
            <a:pPr algn="just"/>
            <a:r>
              <a:rPr lang="en-US" sz="1800" dirty="0" smtClean="0"/>
              <a:t>June 2014 – MEWR/NEA announced new national fuel specifications for Singapore.</a:t>
            </a:r>
          </a:p>
          <a:p>
            <a:pPr marL="0" indent="0" algn="just">
              <a:buNone/>
            </a:pPr>
            <a:endParaRPr lang="en-US" sz="1800" dirty="0" smtClean="0"/>
          </a:p>
          <a:p>
            <a:pPr algn="just"/>
            <a:r>
              <a:rPr lang="en-US" sz="1800" dirty="0" smtClean="0"/>
              <a:t>Mirrors Euro 5 standards.</a:t>
            </a:r>
          </a:p>
          <a:p>
            <a:pPr marL="0" indent="0" algn="just">
              <a:buNone/>
            </a:pPr>
            <a:endParaRPr lang="en-US" sz="1800" dirty="0" smtClean="0"/>
          </a:p>
          <a:p>
            <a:pPr algn="just"/>
            <a:r>
              <a:rPr lang="en-US" sz="1800" dirty="0" smtClean="0"/>
              <a:t>Will take into effect in 2017.</a:t>
            </a:r>
          </a:p>
          <a:p>
            <a:pPr marL="0" indent="0" algn="just">
              <a:buNone/>
            </a:pPr>
            <a:endParaRPr lang="en-US" sz="1800" dirty="0" smtClean="0"/>
          </a:p>
        </p:txBody>
      </p:sp>
      <p:sp>
        <p:nvSpPr>
          <p:cNvPr id="2" name="Title 1"/>
          <p:cNvSpPr>
            <a:spLocks noGrp="1"/>
          </p:cNvSpPr>
          <p:nvPr>
            <p:ph type="title"/>
          </p:nvPr>
        </p:nvSpPr>
        <p:spPr/>
        <p:txBody>
          <a:bodyPr/>
          <a:lstStyle/>
          <a:p>
            <a:r>
              <a:rPr lang="en-US" dirty="0" smtClean="0"/>
              <a:t>Singapore</a:t>
            </a:r>
            <a:endParaRPr lang="en-SG" dirty="0"/>
          </a:p>
        </p:txBody>
      </p:sp>
      <p:sp>
        <p:nvSpPr>
          <p:cNvPr id="3" name="Slide Number Placeholder 2"/>
          <p:cNvSpPr>
            <a:spLocks noGrp="1"/>
          </p:cNvSpPr>
          <p:nvPr>
            <p:ph type="sldNum" sz="quarter" idx="10"/>
          </p:nvPr>
        </p:nvSpPr>
        <p:spPr/>
        <p:txBody>
          <a:bodyPr/>
          <a:lstStyle/>
          <a:p>
            <a:pPr>
              <a:defRPr/>
            </a:pPr>
            <a:fld id="{A6EB17B1-1671-4751-8A93-93BB899C83D6}" type="slidenum">
              <a:rPr lang="en-US" smtClean="0"/>
              <a:pPr>
                <a:defRPr/>
              </a:pPr>
              <a:t>6</a:t>
            </a:fld>
            <a:endParaRPr lang="en-US"/>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453"/>
          <a:stretch/>
        </p:blipFill>
        <p:spPr bwMode="auto">
          <a:xfrm>
            <a:off x="1371600" y="3962400"/>
            <a:ext cx="6724650" cy="1071130"/>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6096000"/>
            <a:ext cx="1428750" cy="53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6096000"/>
            <a:ext cx="22002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008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for new fuel specifications</a:t>
            </a:r>
            <a:endParaRPr lang="en-SG" dirty="0"/>
          </a:p>
        </p:txBody>
      </p:sp>
      <p:sp>
        <p:nvSpPr>
          <p:cNvPr id="3" name="Slide Number Placeholder 2"/>
          <p:cNvSpPr>
            <a:spLocks noGrp="1"/>
          </p:cNvSpPr>
          <p:nvPr>
            <p:ph type="sldNum" sz="quarter" idx="10"/>
          </p:nvPr>
        </p:nvSpPr>
        <p:spPr/>
        <p:txBody>
          <a:bodyPr/>
          <a:lstStyle/>
          <a:p>
            <a:pPr>
              <a:defRPr/>
            </a:pPr>
            <a:fld id="{A6EB17B1-1671-4751-8A93-93BB899C83D6}" type="slidenum">
              <a:rPr lang="en-US" smtClean="0"/>
              <a:pPr>
                <a:defRPr/>
              </a:pPr>
              <a:t>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39708"/>
            <a:ext cx="4572000" cy="3822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76399"/>
            <a:ext cx="4114800" cy="265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090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057400"/>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838200" y="1447800"/>
            <a:ext cx="7543800" cy="4648200"/>
          </a:xfrm>
        </p:spPr>
        <p:txBody>
          <a:bodyPr/>
          <a:lstStyle/>
          <a:p>
            <a:pPr algn="just"/>
            <a:r>
              <a:rPr lang="en-US" sz="1800" dirty="0" smtClean="0"/>
              <a:t>June 2015 deadline for nationwide switch to Euro 4-M specifications.</a:t>
            </a:r>
          </a:p>
          <a:p>
            <a:pPr algn="just"/>
            <a:r>
              <a:rPr lang="en-US" sz="1800" dirty="0" smtClean="0"/>
              <a:t>Sulfur limit to 50ppm from 500ppm.</a:t>
            </a:r>
          </a:p>
          <a:p>
            <a:pPr algn="just"/>
            <a:r>
              <a:rPr lang="en-US" sz="1800" dirty="0" smtClean="0">
                <a:solidFill>
                  <a:srgbClr val="FF0000"/>
                </a:solidFill>
              </a:rPr>
              <a:t>Benzene level lowered to 3.5% from 5%.</a:t>
            </a:r>
          </a:p>
          <a:p>
            <a:pPr algn="just"/>
            <a:r>
              <a:rPr lang="en-US" sz="1800" dirty="0" smtClean="0"/>
              <a:t>RVP reduced to 65 </a:t>
            </a:r>
            <a:r>
              <a:rPr lang="en-US" sz="1800" dirty="0" err="1" smtClean="0"/>
              <a:t>kPa</a:t>
            </a:r>
            <a:r>
              <a:rPr lang="en-US" sz="1800" dirty="0" smtClean="0"/>
              <a:t> from current 70 </a:t>
            </a:r>
            <a:r>
              <a:rPr lang="en-US" sz="1800" dirty="0" err="1" smtClean="0"/>
              <a:t>kPa</a:t>
            </a:r>
            <a:endParaRPr lang="en-US" sz="1800" dirty="0" smtClean="0"/>
          </a:p>
          <a:p>
            <a:pPr marL="0" indent="0">
              <a:buNone/>
            </a:pPr>
            <a:endParaRPr lang="en-SG" dirty="0"/>
          </a:p>
        </p:txBody>
      </p:sp>
      <p:sp>
        <p:nvSpPr>
          <p:cNvPr id="3" name="Title 2"/>
          <p:cNvSpPr>
            <a:spLocks noGrp="1"/>
          </p:cNvSpPr>
          <p:nvPr>
            <p:ph type="title"/>
          </p:nvPr>
        </p:nvSpPr>
        <p:spPr/>
        <p:txBody>
          <a:bodyPr/>
          <a:lstStyle/>
          <a:p>
            <a:r>
              <a:rPr lang="en-US" dirty="0" smtClean="0"/>
              <a:t>Malaysia</a:t>
            </a:r>
            <a:endParaRPr lang="en-SG" dirty="0"/>
          </a:p>
        </p:txBody>
      </p:sp>
      <p:sp>
        <p:nvSpPr>
          <p:cNvPr id="4" name="Slide Number Placeholder 3"/>
          <p:cNvSpPr>
            <a:spLocks noGrp="1"/>
          </p:cNvSpPr>
          <p:nvPr>
            <p:ph type="sldNum" sz="quarter" idx="10"/>
          </p:nvPr>
        </p:nvSpPr>
        <p:spPr/>
        <p:txBody>
          <a:bodyPr/>
          <a:lstStyle/>
          <a:p>
            <a:pPr>
              <a:defRPr/>
            </a:pPr>
            <a:fld id="{26935049-B2A3-48D3-969D-AD7A91F46949}" type="slidenum">
              <a:rPr lang="en-US" smtClean="0"/>
              <a:pPr>
                <a:defRPr/>
              </a:pPr>
              <a:t>8</a:t>
            </a:fld>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3032219"/>
            <a:ext cx="4502150" cy="3520981"/>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86400" y="4191000"/>
            <a:ext cx="3733800" cy="584775"/>
          </a:xfrm>
          <a:prstGeom prst="rect">
            <a:avLst/>
          </a:prstGeom>
          <a:noFill/>
        </p:spPr>
        <p:txBody>
          <a:bodyPr wrap="square" rtlCol="0">
            <a:spAutoFit/>
          </a:bodyPr>
          <a:lstStyle/>
          <a:p>
            <a:r>
              <a:rPr lang="en-US" sz="1600" b="1" dirty="0" smtClean="0">
                <a:solidFill>
                  <a:schemeClr val="bg1"/>
                </a:solidFill>
              </a:rPr>
              <a:t>* Euro 4-M specification does not include olefins and aromatics.</a:t>
            </a:r>
            <a:endParaRPr lang="en-SG" sz="1600" b="1" dirty="0">
              <a:solidFill>
                <a:schemeClr val="bg1"/>
              </a:solidFill>
            </a:endParaRPr>
          </a:p>
        </p:txBody>
      </p:sp>
      <p:sp>
        <p:nvSpPr>
          <p:cNvPr id="8" name="TextBox 7"/>
          <p:cNvSpPr txBox="1"/>
          <p:nvPr/>
        </p:nvSpPr>
        <p:spPr>
          <a:xfrm>
            <a:off x="5638800" y="5105400"/>
            <a:ext cx="3352800" cy="830997"/>
          </a:xfrm>
          <a:prstGeom prst="rect">
            <a:avLst/>
          </a:prstGeom>
          <a:solidFill>
            <a:srgbClr val="FFCCFF"/>
          </a:solidFill>
        </p:spPr>
        <p:txBody>
          <a:bodyPr wrap="square" rtlCol="0">
            <a:spAutoFit/>
          </a:bodyPr>
          <a:lstStyle/>
          <a:p>
            <a:r>
              <a:rPr lang="en-US" sz="1600" b="1" dirty="0" smtClean="0">
                <a:solidFill>
                  <a:schemeClr val="bg1"/>
                </a:solidFill>
              </a:rPr>
              <a:t>Discussions on adopting Euro 5 fuel standards after Singapore’s announcement. </a:t>
            </a:r>
            <a:endParaRPr lang="en-SG" sz="1600" b="1" dirty="0">
              <a:solidFill>
                <a:schemeClr val="bg1"/>
              </a:solidFill>
            </a:endParaRPr>
          </a:p>
        </p:txBody>
      </p:sp>
    </p:spTree>
    <p:extLst>
      <p:ext uri="{BB962C8B-B14F-4D97-AF65-F5344CB8AC3E}">
        <p14:creationId xmlns:p14="http://schemas.microsoft.com/office/powerpoint/2010/main" val="351838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792"/>
          <a:stretch/>
        </p:blipFill>
        <p:spPr bwMode="auto">
          <a:xfrm>
            <a:off x="6336030" y="3429000"/>
            <a:ext cx="280797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762000" y="1600200"/>
            <a:ext cx="7543800" cy="4648200"/>
          </a:xfrm>
        </p:spPr>
        <p:txBody>
          <a:bodyPr/>
          <a:lstStyle/>
          <a:p>
            <a:pPr algn="just"/>
            <a:r>
              <a:rPr lang="en-US" sz="2000" dirty="0" smtClean="0">
                <a:sym typeface="Wingdings" panose="05000000000000000000" pitchFamily="2" charset="2"/>
              </a:rPr>
              <a:t>Plans for massive refinery expansion by 2017 to reduce reliance on imports and lower fuel price.</a:t>
            </a:r>
          </a:p>
          <a:p>
            <a:pPr marL="0" indent="0" algn="just">
              <a:buNone/>
            </a:pPr>
            <a:endParaRPr lang="en-US" sz="2000" dirty="0" smtClean="0">
              <a:sym typeface="Wingdings" panose="05000000000000000000" pitchFamily="2" charset="2"/>
            </a:endParaRPr>
          </a:p>
          <a:p>
            <a:pPr algn="just"/>
            <a:r>
              <a:rPr lang="en-US" sz="2000" dirty="0" smtClean="0">
                <a:sym typeface="Wingdings" panose="05000000000000000000" pitchFamily="2" charset="2"/>
              </a:rPr>
              <a:t>Adoption of Euro 4 fuel standard by 2017.</a:t>
            </a:r>
          </a:p>
          <a:p>
            <a:pPr algn="just"/>
            <a:endParaRPr lang="en-US" sz="2000" dirty="0">
              <a:sym typeface="Wingdings" panose="05000000000000000000" pitchFamily="2" charset="2"/>
            </a:endParaRPr>
          </a:p>
          <a:p>
            <a:pPr algn="just"/>
            <a:r>
              <a:rPr lang="en-US" sz="2000" dirty="0" smtClean="0">
                <a:sym typeface="Wingdings" panose="05000000000000000000" pitchFamily="2" charset="2"/>
              </a:rPr>
              <a:t>Adoption of limits to illegal/harmful chemicals used in gasoline blending</a:t>
            </a:r>
            <a:r>
              <a:rPr lang="en-US" sz="2000" dirty="0" smtClean="0">
                <a:sym typeface="Wingdings" panose="05000000000000000000" pitchFamily="2" charset="2"/>
              </a:rPr>
              <a:t>.</a:t>
            </a:r>
          </a:p>
          <a:p>
            <a:pPr algn="just"/>
            <a:endParaRPr lang="en-US" sz="2000" dirty="0">
              <a:sym typeface="Wingdings" panose="05000000000000000000" pitchFamily="2" charset="2"/>
            </a:endParaRPr>
          </a:p>
          <a:p>
            <a:pPr algn="just"/>
            <a:r>
              <a:rPr lang="en-US" sz="2000" dirty="0">
                <a:solidFill>
                  <a:schemeClr val="bg1"/>
                </a:solidFill>
              </a:rPr>
              <a:t>According to the Vietnam (</a:t>
            </a:r>
            <a:r>
              <a:rPr lang="en-US" sz="2000" dirty="0" err="1">
                <a:solidFill>
                  <a:schemeClr val="bg1"/>
                </a:solidFill>
              </a:rPr>
              <a:t>Petrolimex</a:t>
            </a:r>
            <a:r>
              <a:rPr lang="en-US" sz="2000" dirty="0">
                <a:solidFill>
                  <a:schemeClr val="bg1"/>
                </a:solidFill>
              </a:rPr>
              <a:t>) specifications for its imported gasoline, no NMA, butyl-acetate and ketone is allowed to be </a:t>
            </a:r>
            <a:r>
              <a:rPr lang="en-US" sz="2000" dirty="0" smtClean="0">
                <a:solidFill>
                  <a:schemeClr val="bg1"/>
                </a:solidFill>
              </a:rPr>
              <a:t>blended </a:t>
            </a:r>
            <a:r>
              <a:rPr lang="en-US" sz="2000" dirty="0">
                <a:solidFill>
                  <a:schemeClr val="bg1"/>
                </a:solidFill>
              </a:rPr>
              <a:t>in gasoline. </a:t>
            </a:r>
            <a:endParaRPr lang="en-SG" sz="2000" dirty="0">
              <a:solidFill>
                <a:schemeClr val="bg1"/>
              </a:solidFill>
            </a:endParaRPr>
          </a:p>
          <a:p>
            <a:pPr algn="just"/>
            <a:endParaRPr lang="en-SG" sz="2000" dirty="0"/>
          </a:p>
        </p:txBody>
      </p:sp>
      <p:sp>
        <p:nvSpPr>
          <p:cNvPr id="3" name="Title 2"/>
          <p:cNvSpPr>
            <a:spLocks noGrp="1"/>
          </p:cNvSpPr>
          <p:nvPr>
            <p:ph type="title"/>
          </p:nvPr>
        </p:nvSpPr>
        <p:spPr/>
        <p:txBody>
          <a:bodyPr/>
          <a:lstStyle/>
          <a:p>
            <a:r>
              <a:rPr lang="en-US" dirty="0" smtClean="0"/>
              <a:t>Vietnam</a:t>
            </a:r>
            <a:endParaRPr lang="en-SG" dirty="0"/>
          </a:p>
        </p:txBody>
      </p:sp>
      <p:sp>
        <p:nvSpPr>
          <p:cNvPr id="4" name="Slide Number Placeholder 3"/>
          <p:cNvSpPr>
            <a:spLocks noGrp="1"/>
          </p:cNvSpPr>
          <p:nvPr>
            <p:ph type="sldNum" sz="quarter" idx="10"/>
          </p:nvPr>
        </p:nvSpPr>
        <p:spPr/>
        <p:txBody>
          <a:bodyPr/>
          <a:lstStyle/>
          <a:p>
            <a:pPr>
              <a:defRPr/>
            </a:pPr>
            <a:fld id="{26935049-B2A3-48D3-969D-AD7A91F46949}" type="slidenum">
              <a:rPr lang="en-US" smtClean="0"/>
              <a:pPr>
                <a:defRPr/>
              </a:pPr>
              <a:t>9</a:t>
            </a:fld>
            <a:endParaRPr lang="en-US"/>
          </a:p>
        </p:txBody>
      </p:sp>
    </p:spTree>
    <p:extLst>
      <p:ext uri="{BB962C8B-B14F-4D97-AF65-F5344CB8AC3E}">
        <p14:creationId xmlns:p14="http://schemas.microsoft.com/office/powerpoint/2010/main" val="1936133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14341</TotalTime>
  <Words>1351</Words>
  <Application>Microsoft Office PowerPoint</Application>
  <PresentationFormat>On-screen Show (4:3)</PresentationFormat>
  <Paragraphs>192</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Key Priorities for Fuel Quality Developments in Asia</vt:lpstr>
      <vt:lpstr>Who is ACFA? </vt:lpstr>
      <vt:lpstr>Asia and Middle East cities most polluted</vt:lpstr>
      <vt:lpstr>Need for better fuel standards?</vt:lpstr>
      <vt:lpstr>Emission standards (New Light Duty Vehicles)</vt:lpstr>
      <vt:lpstr>Singapore</vt:lpstr>
      <vt:lpstr>Parameters for new fuel specifications</vt:lpstr>
      <vt:lpstr>Malaysia</vt:lpstr>
      <vt:lpstr>Vietnam</vt:lpstr>
      <vt:lpstr>China</vt:lpstr>
      <vt:lpstr>Higher octane grade gasoline for fuel economy</vt:lpstr>
      <vt:lpstr>Fuel efficiency improvements</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Joanne Chong</dc:creator>
  <cp:lastModifiedBy>Clarence Woo</cp:lastModifiedBy>
  <cp:revision>3236</cp:revision>
  <cp:lastPrinted>2013-11-01T11:11:01Z</cp:lastPrinted>
  <dcterms:created xsi:type="dcterms:W3CDTF">2009-03-13T06:19:00Z</dcterms:created>
  <dcterms:modified xsi:type="dcterms:W3CDTF">2014-11-23T19:30:25Z</dcterms:modified>
</cp:coreProperties>
</file>